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60" r:id="rId3"/>
    <p:sldId id="262" r:id="rId4"/>
    <p:sldId id="297" r:id="rId5"/>
    <p:sldId id="298" r:id="rId6"/>
    <p:sldId id="299" r:id="rId7"/>
    <p:sldId id="263" r:id="rId8"/>
    <p:sldId id="300" r:id="rId9"/>
    <p:sldId id="301" r:id="rId10"/>
    <p:sldId id="272" r:id="rId11"/>
    <p:sldId id="302" r:id="rId12"/>
    <p:sldId id="303" r:id="rId13"/>
    <p:sldId id="306" r:id="rId14"/>
    <p:sldId id="304" r:id="rId15"/>
    <p:sldId id="305" r:id="rId16"/>
    <p:sldId id="307" r:id="rId17"/>
    <p:sldId id="308" r:id="rId18"/>
    <p:sldId id="309"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bas Neue" panose="020B0606020202050201" pitchFamily="34" charset="0"/>
      <p:regular r:id="rId25"/>
    </p:embeddedFont>
    <p:embeddedFont>
      <p:font typeface="Consolas" panose="020B0609020204030204" pitchFamily="49" charset="0"/>
      <p:regular r:id="rId26"/>
      <p:bold r:id="rId27"/>
      <p:italic r:id="rId28"/>
      <p:boldItalic r:id="rId29"/>
    </p:embeddedFont>
    <p:embeddedFont>
      <p:font typeface="Consolas" panose="020B0609020204030204" pitchFamily="49" charset="0"/>
      <p:regular r:id="rId26"/>
      <p:bold r:id="rId27"/>
      <p:italic r:id="rId28"/>
      <p:boldItalic r:id="rId29"/>
    </p:embeddedFont>
    <p:embeddedFont>
      <p:font typeface="Poppins ExtraBold" panose="00000900000000000000"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7BE6E723-27A8-4303-B77B-85EE2C2D0E6C}">
          <p14:sldIdLst>
            <p14:sldId id="256"/>
            <p14:sldId id="260"/>
            <p14:sldId id="262"/>
            <p14:sldId id="297"/>
            <p14:sldId id="298"/>
            <p14:sldId id="299"/>
            <p14:sldId id="263"/>
            <p14:sldId id="300"/>
            <p14:sldId id="301"/>
            <p14:sldId id="272"/>
            <p14:sldId id="302"/>
            <p14:sldId id="303"/>
            <p14:sldId id="306"/>
            <p14:sldId id="304"/>
            <p14:sldId id="305"/>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B8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32AC40-B8B7-4223-98C9-FB92359E812D}">
  <a:tblStyle styleId="{3132AC40-B8B7-4223-98C9-FB92359E81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03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87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22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6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81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95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215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8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98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11550" y="1317763"/>
            <a:ext cx="42735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98300" y="3991000"/>
            <a:ext cx="39000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168"/>
        <p:cNvGrpSpPr/>
        <p:nvPr/>
      </p:nvGrpSpPr>
      <p:grpSpPr>
        <a:xfrm>
          <a:off x="0" y="0"/>
          <a:ext cx="0" cy="0"/>
          <a:chOff x="0" y="0"/>
          <a:chExt cx="0" cy="0"/>
        </a:xfrm>
      </p:grpSpPr>
      <p:sp>
        <p:nvSpPr>
          <p:cNvPr id="169" name="Google Shape;169;p22"/>
          <p:cNvSpPr/>
          <p:nvPr/>
        </p:nvSpPr>
        <p:spPr>
          <a:xfrm>
            <a:off x="0" y="-5925"/>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831200"/>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5400000">
            <a:off x="-2404950" y="2399025"/>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rot="5400000">
            <a:off x="6426750" y="2415600"/>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89450" y="2556375"/>
            <a:ext cx="4030500" cy="8418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437250" y="1271038"/>
            <a:ext cx="1268400" cy="1269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89425" y="3702975"/>
            <a:ext cx="4030500" cy="47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0762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26" name="Google Shape;26;p4"/>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subTitle" idx="1"/>
          </p:nvPr>
        </p:nvSpPr>
        <p:spPr>
          <a:xfrm>
            <a:off x="1103850" y="2664500"/>
            <a:ext cx="32814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4758725" y="2664500"/>
            <a:ext cx="3281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5"/>
          <p:cNvSpPr txBox="1">
            <a:spLocks noGrp="1"/>
          </p:cNvSpPr>
          <p:nvPr>
            <p:ph type="subTitle" idx="3"/>
          </p:nvPr>
        </p:nvSpPr>
        <p:spPr>
          <a:xfrm>
            <a:off x="1103850"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4758725"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body" idx="1"/>
          </p:nvPr>
        </p:nvSpPr>
        <p:spPr>
          <a:xfrm>
            <a:off x="1076225" y="1655900"/>
            <a:ext cx="36945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9" name="Google Shape;49;p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4461225"/>
            <a:ext cx="9144000" cy="68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5"/>
        <p:cNvGrpSpPr/>
        <p:nvPr/>
      </p:nvGrpSpPr>
      <p:grpSpPr>
        <a:xfrm>
          <a:off x="0" y="0"/>
          <a:ext cx="0" cy="0"/>
          <a:chOff x="0" y="0"/>
          <a:chExt cx="0" cy="0"/>
        </a:xfrm>
      </p:grpSpPr>
      <p:sp>
        <p:nvSpPr>
          <p:cNvPr id="116" name="Google Shape;116;p17"/>
          <p:cNvSpPr txBox="1">
            <a:spLocks noGrp="1"/>
          </p:cNvSpPr>
          <p:nvPr>
            <p:ph type="subTitle" idx="1"/>
          </p:nvPr>
        </p:nvSpPr>
        <p:spPr>
          <a:xfrm>
            <a:off x="7098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2"/>
          </p:nvPr>
        </p:nvSpPr>
        <p:spPr>
          <a:xfrm>
            <a:off x="340380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7"/>
          <p:cNvSpPr txBox="1">
            <a:spLocks noGrp="1"/>
          </p:cNvSpPr>
          <p:nvPr>
            <p:ph type="subTitle" idx="3"/>
          </p:nvPr>
        </p:nvSpPr>
        <p:spPr>
          <a:xfrm>
            <a:off x="60977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0" name="Google Shape;120;p17"/>
          <p:cNvSpPr txBox="1">
            <a:spLocks noGrp="1"/>
          </p:cNvSpPr>
          <p:nvPr>
            <p:ph type="subTitle" idx="4"/>
          </p:nvPr>
        </p:nvSpPr>
        <p:spPr>
          <a:xfrm>
            <a:off x="7098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7"/>
          <p:cNvSpPr txBox="1">
            <a:spLocks noGrp="1"/>
          </p:cNvSpPr>
          <p:nvPr>
            <p:ph type="subTitle" idx="5"/>
          </p:nvPr>
        </p:nvSpPr>
        <p:spPr>
          <a:xfrm>
            <a:off x="60977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7"/>
          <p:cNvSpPr txBox="1">
            <a:spLocks noGrp="1"/>
          </p:cNvSpPr>
          <p:nvPr>
            <p:ph type="subTitle" idx="6"/>
          </p:nvPr>
        </p:nvSpPr>
        <p:spPr>
          <a:xfrm>
            <a:off x="340380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
        <p:nvSpPr>
          <p:cNvPr id="164" name="Google Shape;164;p21"/>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2pPr>
            <a:lvl3pPr lvl="2"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3pPr>
            <a:lvl4pPr lvl="3"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4pPr>
            <a:lvl5pPr lvl="4"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5pPr>
            <a:lvl6pPr lvl="5"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6pPr>
            <a:lvl7pPr lvl="6"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7pPr>
            <a:lvl8pPr lvl="7"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8pPr>
            <a:lvl9pPr lvl="8"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3"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hyperlink" Target="http://www.mascotour.com/es" TargetMode="External"/><Relationship Id="rId3" Type="http://schemas.openxmlformats.org/officeDocument/2006/relationships/hyperlink" Target="https://pixabay.com/es/" TargetMode="External"/><Relationship Id="rId7" Type="http://schemas.openxmlformats.org/officeDocument/2006/relationships/hyperlink" Target="https://www.travelguau.com/home" TargetMode="External"/><Relationship Id="rId2" Type="http://schemas.openxmlformats.org/officeDocument/2006/relationships/hyperlink" Target="https://unsplash.com/es" TargetMode="External"/><Relationship Id="rId1" Type="http://schemas.openxmlformats.org/officeDocument/2006/relationships/slideLayout" Target="../slideLayouts/slideLayout3.xml"/><Relationship Id="rId6" Type="http://schemas.openxmlformats.org/officeDocument/2006/relationships/hyperlink" Target="https://pets.travel/" TargetMode="External"/><Relationship Id="rId5" Type="http://schemas.openxmlformats.org/officeDocument/2006/relationships/hyperlink" Target="https://tinypng.com/" TargetMode="External"/><Relationship Id="rId10" Type="http://schemas.openxmlformats.org/officeDocument/2006/relationships/image" Target="../media/image1.png"/><Relationship Id="rId4" Type="http://schemas.openxmlformats.org/officeDocument/2006/relationships/hyperlink" Target="https://www.pexels.com/es-es/" TargetMode="External"/><Relationship Id="rId9" Type="http://schemas.openxmlformats.org/officeDocument/2006/relationships/hyperlink" Target="https://developer.mozilla.org/es/docs/Web/CSS/Referenc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ctrTitle"/>
          </p:nvPr>
        </p:nvSpPr>
        <p:spPr>
          <a:xfrm>
            <a:off x="992358" y="1108305"/>
            <a:ext cx="6854283"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Proyecto Final</a:t>
            </a:r>
            <a:br>
              <a:rPr lang="en" dirty="0"/>
            </a:br>
            <a:r>
              <a:rPr lang="en" sz="3600" dirty="0">
                <a:solidFill>
                  <a:srgbClr val="6B83EB"/>
                </a:solidFill>
              </a:rPr>
              <a:t>Diseño Web con HTML, CSS y JavaScript</a:t>
            </a:r>
            <a:endParaRPr dirty="0">
              <a:solidFill>
                <a:srgbClr val="6B83EB"/>
              </a:solidFill>
            </a:endParaRPr>
          </a:p>
        </p:txBody>
      </p:sp>
      <p:sp>
        <p:nvSpPr>
          <p:cNvPr id="184" name="Google Shape;184;p26"/>
          <p:cNvSpPr txBox="1">
            <a:spLocks noGrp="1"/>
          </p:cNvSpPr>
          <p:nvPr>
            <p:ph type="subTitle" idx="1"/>
          </p:nvPr>
        </p:nvSpPr>
        <p:spPr>
          <a:xfrm>
            <a:off x="2469500" y="3641595"/>
            <a:ext cx="3900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Silvia Rubio Izquierdo</a:t>
            </a:r>
            <a:endParaRPr dirty="0"/>
          </a:p>
        </p:txBody>
      </p:sp>
      <p:sp>
        <p:nvSpPr>
          <p:cNvPr id="191" name="Google Shape;191;p26"/>
          <p:cNvSpPr/>
          <p:nvPr/>
        </p:nvSpPr>
        <p:spPr>
          <a:xfrm>
            <a:off x="2835450" y="328709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 name="Imagen 5">
            <a:extLst>
              <a:ext uri="{FF2B5EF4-FFF2-40B4-BE49-F238E27FC236}">
                <a16:creationId xmlns:a16="http://schemas.microsoft.com/office/drawing/2014/main" id="{C58F203A-A3E7-7BA3-CD3E-4C0C59069627}"/>
              </a:ext>
            </a:extLst>
          </p:cNvPr>
          <p:cNvPicPr>
            <a:picLocks noChangeAspect="1"/>
          </p:cNvPicPr>
          <p:nvPr/>
        </p:nvPicPr>
        <p:blipFill>
          <a:blip r:embed="rId3"/>
          <a:stretch>
            <a:fillRect/>
          </a:stretch>
        </p:blipFill>
        <p:spPr>
          <a:xfrm>
            <a:off x="7055005" y="4277357"/>
            <a:ext cx="1552870" cy="3964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9" name="Imagen 8">
            <a:extLst>
              <a:ext uri="{FF2B5EF4-FFF2-40B4-BE49-F238E27FC236}">
                <a16:creationId xmlns:a16="http://schemas.microsoft.com/office/drawing/2014/main" id="{ED650AC4-88F6-84EE-BD0E-72F2569AE47A}"/>
              </a:ext>
            </a:extLst>
          </p:cNvPr>
          <p:cNvPicPr>
            <a:picLocks noChangeAspect="1"/>
          </p:cNvPicPr>
          <p:nvPr/>
        </p:nvPicPr>
        <p:blipFill>
          <a:blip r:embed="rId4"/>
          <a:stretch>
            <a:fillRect/>
          </a:stretch>
        </p:blipFill>
        <p:spPr>
          <a:xfrm>
            <a:off x="724265" y="1097816"/>
            <a:ext cx="3145563" cy="1510901"/>
          </a:xfrm>
          <a:prstGeom prst="rect">
            <a:avLst/>
          </a:prstGeom>
        </p:spPr>
      </p:pic>
      <p:sp>
        <p:nvSpPr>
          <p:cNvPr id="10" name="CuadroTexto 9">
            <a:extLst>
              <a:ext uri="{FF2B5EF4-FFF2-40B4-BE49-F238E27FC236}">
                <a16:creationId xmlns:a16="http://schemas.microsoft.com/office/drawing/2014/main" id="{3EC61252-B761-5325-14EC-A33086CC556D}"/>
              </a:ext>
            </a:extLst>
          </p:cNvPr>
          <p:cNvSpPr txBox="1"/>
          <p:nvPr/>
        </p:nvSpPr>
        <p:spPr>
          <a:xfrm>
            <a:off x="4059043" y="1323278"/>
            <a:ext cx="4360691" cy="738664"/>
          </a:xfrm>
          <a:prstGeom prst="rect">
            <a:avLst/>
          </a:prstGeom>
          <a:noFill/>
        </p:spPr>
        <p:txBody>
          <a:bodyPr wrap="square" rtlCol="0">
            <a:spAutoFit/>
          </a:bodyPr>
          <a:lstStyle/>
          <a:p>
            <a:r>
              <a:rPr lang="es-ES" dirty="0">
                <a:latin typeface="Arimo"/>
                <a:ea typeface="Arimo"/>
                <a:cs typeface="Arimo"/>
                <a:sym typeface="Arimo"/>
              </a:rPr>
              <a:t>Una de las soluciones que encontré, fue la implementación de una transición con altura, como se ve en la imagen.</a:t>
            </a:r>
          </a:p>
        </p:txBody>
      </p:sp>
      <p:pic>
        <p:nvPicPr>
          <p:cNvPr id="12" name="Imagen 11">
            <a:extLst>
              <a:ext uri="{FF2B5EF4-FFF2-40B4-BE49-F238E27FC236}">
                <a16:creationId xmlns:a16="http://schemas.microsoft.com/office/drawing/2014/main" id="{5E20487B-8086-A06C-B0D8-4E598755F9FB}"/>
              </a:ext>
            </a:extLst>
          </p:cNvPr>
          <p:cNvPicPr>
            <a:picLocks noChangeAspect="1"/>
          </p:cNvPicPr>
          <p:nvPr/>
        </p:nvPicPr>
        <p:blipFill>
          <a:blip r:embed="rId5"/>
          <a:stretch>
            <a:fillRect/>
          </a:stretch>
        </p:blipFill>
        <p:spPr>
          <a:xfrm>
            <a:off x="5838352" y="1927278"/>
            <a:ext cx="1574318" cy="2771197"/>
          </a:xfrm>
          <a:prstGeom prst="rect">
            <a:avLst/>
          </a:prstGeom>
        </p:spPr>
      </p:pic>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738664"/>
          </a:xfrm>
          <a:prstGeom prst="rect">
            <a:avLst/>
          </a:prstGeom>
          <a:noFill/>
        </p:spPr>
        <p:txBody>
          <a:bodyPr wrap="square" rtlCol="0">
            <a:spAutoFit/>
          </a:bodyPr>
          <a:lstStyle/>
          <a:p>
            <a:r>
              <a:rPr lang="es-ES" dirty="0">
                <a:latin typeface="Arimo"/>
                <a:ea typeface="Arimo"/>
                <a:cs typeface="Arimo"/>
                <a:sym typeface="Arimo"/>
              </a:rPr>
              <a:t>De primeras puse una única clase para todos los títulos y me dificultaba la colocación de las imágenes. Por ello, finalmente acabé atribuyéndole una clase diferente a cada título.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Imágenes en 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2709182" y="1103169"/>
            <a:ext cx="5856770" cy="738664"/>
          </a:xfrm>
          <a:prstGeom prst="rect">
            <a:avLst/>
          </a:prstGeom>
          <a:noFill/>
        </p:spPr>
        <p:txBody>
          <a:bodyPr wrap="square" rtlCol="0">
            <a:spAutoFit/>
          </a:bodyPr>
          <a:lstStyle/>
          <a:p>
            <a:r>
              <a:rPr lang="es-ES" dirty="0">
                <a:latin typeface="Arimo"/>
                <a:ea typeface="Arimo"/>
                <a:cs typeface="Arimo"/>
                <a:sym typeface="Arimo"/>
              </a:rPr>
              <a:t>Para que las imágenes mantuviesen su estética en el media </a:t>
            </a:r>
            <a:r>
              <a:rPr lang="es-ES" dirty="0" err="1">
                <a:latin typeface="Arimo"/>
                <a:ea typeface="Arimo"/>
                <a:cs typeface="Arimo"/>
                <a:sym typeface="Arimo"/>
              </a:rPr>
              <a:t>query</a:t>
            </a:r>
            <a:r>
              <a:rPr lang="es-ES" dirty="0">
                <a:latin typeface="Arimo"/>
                <a:ea typeface="Arimo"/>
                <a:cs typeface="Arimo"/>
                <a:sym typeface="Arimo"/>
              </a:rPr>
              <a:t>, y no cambiase de tamaño de manera ilógica, encontré la regla de estilos !</a:t>
            </a:r>
            <a:r>
              <a:rPr lang="es-ES" dirty="0" err="1">
                <a:latin typeface="Arimo"/>
                <a:ea typeface="Arimo"/>
                <a:cs typeface="Arimo"/>
                <a:sym typeface="Arimo"/>
              </a:rPr>
              <a:t>important</a:t>
            </a:r>
            <a:r>
              <a:rPr lang="es-ES" dirty="0">
                <a:latin typeface="Arimo"/>
                <a:ea typeface="Arimo"/>
                <a:cs typeface="Arimo"/>
                <a:sym typeface="Arimo"/>
              </a:rPr>
              <a:t>, para que estas no perdiesen su sentido.</a:t>
            </a:r>
          </a:p>
        </p:txBody>
      </p:sp>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954107"/>
          </a:xfrm>
          <a:prstGeom prst="rect">
            <a:avLst/>
          </a:prstGeom>
          <a:noFill/>
        </p:spPr>
        <p:txBody>
          <a:bodyPr wrap="square" rtlCol="0">
            <a:spAutoFit/>
          </a:bodyPr>
          <a:lstStyle/>
          <a:p>
            <a:r>
              <a:rPr lang="es-ES" dirty="0">
                <a:latin typeface="Arimo"/>
                <a:ea typeface="Arimo"/>
                <a:cs typeface="Arimo"/>
                <a:sym typeface="Arimo"/>
              </a:rPr>
              <a:t>En la pantalla de inicio, para que esta no perdiese su sentido estético, tuve que implementar clases diferentes a las imágenes, para que se viese en dos columnas en Tablet, y en una en móvil.</a:t>
            </a:r>
          </a:p>
        </p:txBody>
      </p:sp>
      <p:pic>
        <p:nvPicPr>
          <p:cNvPr id="4" name="Imagen 3">
            <a:extLst>
              <a:ext uri="{FF2B5EF4-FFF2-40B4-BE49-F238E27FC236}">
                <a16:creationId xmlns:a16="http://schemas.microsoft.com/office/drawing/2014/main" id="{2B359B24-E37D-E64E-850D-E035A08523F8}"/>
              </a:ext>
            </a:extLst>
          </p:cNvPr>
          <p:cNvPicPr>
            <a:picLocks noChangeAspect="1"/>
          </p:cNvPicPr>
          <p:nvPr/>
        </p:nvPicPr>
        <p:blipFill>
          <a:blip r:embed="rId4"/>
          <a:stretch>
            <a:fillRect/>
          </a:stretch>
        </p:blipFill>
        <p:spPr>
          <a:xfrm>
            <a:off x="578048" y="1017725"/>
            <a:ext cx="1904958" cy="1886221"/>
          </a:xfrm>
          <a:prstGeom prst="rect">
            <a:avLst/>
          </a:prstGeom>
        </p:spPr>
      </p:pic>
      <p:pic>
        <p:nvPicPr>
          <p:cNvPr id="6" name="Imagen 5">
            <a:extLst>
              <a:ext uri="{FF2B5EF4-FFF2-40B4-BE49-F238E27FC236}">
                <a16:creationId xmlns:a16="http://schemas.microsoft.com/office/drawing/2014/main" id="{E7C5C377-3B90-B7CF-6500-55B7398872AA}"/>
              </a:ext>
            </a:extLst>
          </p:cNvPr>
          <p:cNvPicPr>
            <a:picLocks noChangeAspect="1"/>
          </p:cNvPicPr>
          <p:nvPr/>
        </p:nvPicPr>
        <p:blipFill>
          <a:blip r:embed="rId5"/>
          <a:stretch>
            <a:fillRect/>
          </a:stretch>
        </p:blipFill>
        <p:spPr>
          <a:xfrm>
            <a:off x="5923337" y="1972753"/>
            <a:ext cx="2263336" cy="2217612"/>
          </a:xfrm>
          <a:prstGeom prst="rect">
            <a:avLst/>
          </a:prstGeom>
        </p:spPr>
      </p:pic>
    </p:spTree>
    <p:extLst>
      <p:ext uri="{BB962C8B-B14F-4D97-AF65-F5344CB8AC3E}">
        <p14:creationId xmlns:p14="http://schemas.microsoft.com/office/powerpoint/2010/main" val="294295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Sliders JavaScript</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4650607" y="1927875"/>
            <a:ext cx="3773393" cy="1600438"/>
          </a:xfrm>
          <a:prstGeom prst="rect">
            <a:avLst/>
          </a:prstGeom>
          <a:noFill/>
        </p:spPr>
        <p:txBody>
          <a:bodyPr wrap="square" rtlCol="0">
            <a:spAutoFit/>
          </a:bodyPr>
          <a:lstStyle/>
          <a:p>
            <a:r>
              <a:rPr lang="es-ES" dirty="0">
                <a:latin typeface="Arimo"/>
                <a:ea typeface="Arimo"/>
                <a:cs typeface="Arimo"/>
                <a:sym typeface="Arimo"/>
              </a:rPr>
              <a:t>Para lograr que todos los Sliders funcionasen tuve que buscar información en internet, puesto que al meter un único slider si que funcionaba, pero encontré dificultades para meter varios.</a:t>
            </a:r>
          </a:p>
          <a:p>
            <a:r>
              <a:rPr lang="es-ES" dirty="0">
                <a:latin typeface="Arimo"/>
                <a:ea typeface="Arimo"/>
                <a:cs typeface="Arimo"/>
                <a:sym typeface="Arimo"/>
              </a:rPr>
              <a:t>Finalmente, conseguí que todos los sliders funcionasen en el mismo código.</a:t>
            </a:r>
          </a:p>
        </p:txBody>
      </p:sp>
      <p:pic>
        <p:nvPicPr>
          <p:cNvPr id="4" name="Imagen 3">
            <a:extLst>
              <a:ext uri="{FF2B5EF4-FFF2-40B4-BE49-F238E27FC236}">
                <a16:creationId xmlns:a16="http://schemas.microsoft.com/office/drawing/2014/main" id="{293E76E9-FFCE-2DDC-4975-B6CD9E0FE219}"/>
              </a:ext>
            </a:extLst>
          </p:cNvPr>
          <p:cNvPicPr>
            <a:picLocks noChangeAspect="1"/>
          </p:cNvPicPr>
          <p:nvPr/>
        </p:nvPicPr>
        <p:blipFill>
          <a:blip r:embed="rId4"/>
          <a:stretch>
            <a:fillRect/>
          </a:stretch>
        </p:blipFill>
        <p:spPr>
          <a:xfrm>
            <a:off x="500345" y="1730130"/>
            <a:ext cx="3885801" cy="2393187"/>
          </a:xfrm>
          <a:prstGeom prst="rect">
            <a:avLst/>
          </a:prstGeom>
        </p:spPr>
      </p:pic>
    </p:spTree>
    <p:extLst>
      <p:ext uri="{BB962C8B-B14F-4D97-AF65-F5344CB8AC3E}">
        <p14:creationId xmlns:p14="http://schemas.microsoft.com/office/powerpoint/2010/main" val="154041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Responsive final</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7" name="Imagen 6">
            <a:extLst>
              <a:ext uri="{FF2B5EF4-FFF2-40B4-BE49-F238E27FC236}">
                <a16:creationId xmlns:a16="http://schemas.microsoft.com/office/drawing/2014/main" id="{B54236C4-1DC8-45AC-1629-605E31AD4221}"/>
              </a:ext>
            </a:extLst>
          </p:cNvPr>
          <p:cNvPicPr>
            <a:picLocks noChangeAspect="1"/>
          </p:cNvPicPr>
          <p:nvPr/>
        </p:nvPicPr>
        <p:blipFill>
          <a:blip r:embed="rId4"/>
          <a:stretch>
            <a:fillRect/>
          </a:stretch>
        </p:blipFill>
        <p:spPr>
          <a:xfrm>
            <a:off x="801220" y="1328950"/>
            <a:ext cx="2320380" cy="3061747"/>
          </a:xfrm>
          <a:prstGeom prst="rect">
            <a:avLst/>
          </a:prstGeom>
        </p:spPr>
      </p:pic>
      <p:sp>
        <p:nvSpPr>
          <p:cNvPr id="8" name="CuadroTexto 7">
            <a:extLst>
              <a:ext uri="{FF2B5EF4-FFF2-40B4-BE49-F238E27FC236}">
                <a16:creationId xmlns:a16="http://schemas.microsoft.com/office/drawing/2014/main" id="{89F3E4AA-761D-2E3F-9B34-1EEDB2E35C66}"/>
              </a:ext>
            </a:extLst>
          </p:cNvPr>
          <p:cNvSpPr txBox="1"/>
          <p:nvPr/>
        </p:nvSpPr>
        <p:spPr>
          <a:xfrm>
            <a:off x="1462860" y="4390697"/>
            <a:ext cx="1394640" cy="430887"/>
          </a:xfrm>
          <a:prstGeom prst="rect">
            <a:avLst/>
          </a:prstGeom>
          <a:noFill/>
        </p:spPr>
        <p:txBody>
          <a:bodyPr wrap="square" rtlCol="0">
            <a:spAutoFit/>
          </a:bodyPr>
          <a:lstStyle/>
          <a:p>
            <a:r>
              <a:rPr lang="es-ES" sz="2200" dirty="0">
                <a:solidFill>
                  <a:schemeClr val="dk1"/>
                </a:solidFill>
                <a:latin typeface="Poppins ExtraBold"/>
                <a:cs typeface="Poppins ExtraBold"/>
                <a:sym typeface="Poppins ExtraBold"/>
              </a:rPr>
              <a:t>Tablet</a:t>
            </a:r>
          </a:p>
        </p:txBody>
      </p:sp>
      <p:pic>
        <p:nvPicPr>
          <p:cNvPr id="13" name="Imagen 12">
            <a:extLst>
              <a:ext uri="{FF2B5EF4-FFF2-40B4-BE49-F238E27FC236}">
                <a16:creationId xmlns:a16="http://schemas.microsoft.com/office/drawing/2014/main" id="{F6149399-AA38-08CC-949A-A1F63D08D300}"/>
              </a:ext>
            </a:extLst>
          </p:cNvPr>
          <p:cNvPicPr>
            <a:picLocks noChangeAspect="1"/>
          </p:cNvPicPr>
          <p:nvPr/>
        </p:nvPicPr>
        <p:blipFill>
          <a:blip r:embed="rId5"/>
          <a:stretch>
            <a:fillRect/>
          </a:stretch>
        </p:blipFill>
        <p:spPr>
          <a:xfrm>
            <a:off x="4035532" y="1295054"/>
            <a:ext cx="1394640" cy="3129538"/>
          </a:xfrm>
          <a:prstGeom prst="rect">
            <a:avLst/>
          </a:prstGeom>
        </p:spPr>
      </p:pic>
      <p:sp>
        <p:nvSpPr>
          <p:cNvPr id="15" name="CuadroTexto 14">
            <a:extLst>
              <a:ext uri="{FF2B5EF4-FFF2-40B4-BE49-F238E27FC236}">
                <a16:creationId xmlns:a16="http://schemas.microsoft.com/office/drawing/2014/main" id="{22B33B50-EDB0-49B1-EDE8-A1CF7715AB0B}"/>
              </a:ext>
            </a:extLst>
          </p:cNvPr>
          <p:cNvSpPr txBox="1"/>
          <p:nvPr/>
        </p:nvSpPr>
        <p:spPr>
          <a:xfrm>
            <a:off x="4035532" y="4390696"/>
            <a:ext cx="1394640" cy="430887"/>
          </a:xfrm>
          <a:prstGeom prst="rect">
            <a:avLst/>
          </a:prstGeom>
          <a:noFill/>
        </p:spPr>
        <p:txBody>
          <a:bodyPr wrap="square" rtlCol="0">
            <a:spAutoFit/>
          </a:bodyPr>
          <a:lstStyle/>
          <a:p>
            <a:pPr algn="ctr"/>
            <a:r>
              <a:rPr lang="es-ES" sz="2200" dirty="0">
                <a:solidFill>
                  <a:schemeClr val="dk1"/>
                </a:solidFill>
                <a:latin typeface="Poppins ExtraBold"/>
                <a:cs typeface="Poppins ExtraBold"/>
                <a:sym typeface="Poppins ExtraBold"/>
              </a:rPr>
              <a:t>Móvil</a:t>
            </a:r>
          </a:p>
        </p:txBody>
      </p:sp>
      <p:pic>
        <p:nvPicPr>
          <p:cNvPr id="16" name="Imagen 15">
            <a:extLst>
              <a:ext uri="{FF2B5EF4-FFF2-40B4-BE49-F238E27FC236}">
                <a16:creationId xmlns:a16="http://schemas.microsoft.com/office/drawing/2014/main" id="{96800E6A-8EB4-1B37-E105-F25E0B3DA02A}"/>
              </a:ext>
            </a:extLst>
          </p:cNvPr>
          <p:cNvPicPr>
            <a:picLocks noChangeAspect="1"/>
          </p:cNvPicPr>
          <p:nvPr/>
        </p:nvPicPr>
        <p:blipFill>
          <a:blip r:embed="rId6"/>
          <a:stretch>
            <a:fillRect/>
          </a:stretch>
        </p:blipFill>
        <p:spPr>
          <a:xfrm>
            <a:off x="5705387" y="1470660"/>
            <a:ext cx="2911840" cy="1432128"/>
          </a:xfrm>
          <a:prstGeom prst="rect">
            <a:avLst/>
          </a:prstGeom>
        </p:spPr>
      </p:pic>
      <p:sp>
        <p:nvSpPr>
          <p:cNvPr id="17" name="CuadroTexto 16">
            <a:extLst>
              <a:ext uri="{FF2B5EF4-FFF2-40B4-BE49-F238E27FC236}">
                <a16:creationId xmlns:a16="http://schemas.microsoft.com/office/drawing/2014/main" id="{895C7D15-1ED8-310B-6236-2B15E0EC392C}"/>
              </a:ext>
            </a:extLst>
          </p:cNvPr>
          <p:cNvSpPr txBox="1"/>
          <p:nvPr/>
        </p:nvSpPr>
        <p:spPr>
          <a:xfrm>
            <a:off x="6232969" y="3140279"/>
            <a:ext cx="1856675" cy="430887"/>
          </a:xfrm>
          <a:prstGeom prst="rect">
            <a:avLst/>
          </a:prstGeom>
          <a:noFill/>
        </p:spPr>
        <p:txBody>
          <a:bodyPr wrap="square" rtlCol="0">
            <a:spAutoFit/>
          </a:bodyPr>
          <a:lstStyle/>
          <a:p>
            <a:pPr algn="ctr"/>
            <a:r>
              <a:rPr lang="es-ES" sz="2200" dirty="0">
                <a:solidFill>
                  <a:schemeClr val="dk1"/>
                </a:solidFill>
                <a:latin typeface="Poppins ExtraBold"/>
                <a:cs typeface="Poppins ExtraBold"/>
                <a:sym typeface="Poppins ExtraBold"/>
              </a:rPr>
              <a:t>Desktop</a:t>
            </a:r>
          </a:p>
        </p:txBody>
      </p:sp>
    </p:spTree>
    <p:extLst>
      <p:ext uri="{BB962C8B-B14F-4D97-AF65-F5344CB8AC3E}">
        <p14:creationId xmlns:p14="http://schemas.microsoft.com/office/powerpoint/2010/main" val="76657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Conclusiones</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51" name="Google Shape;251;p30"/>
          <p:cNvPicPr preferRelativeResize="0"/>
          <p:nvPr/>
        </p:nvPicPr>
        <p:blipFill>
          <a:blip r:embed="rId3"/>
          <a:srcRect l="17005" r="17005"/>
          <a:stretch/>
        </p:blipFill>
        <p:spPr>
          <a:xfrm>
            <a:off x="5349250" y="1229688"/>
            <a:ext cx="2659500" cy="2684100"/>
          </a:xfrm>
          <a:prstGeom prst="ellipse">
            <a:avLst/>
          </a:prstGeom>
          <a:noFill/>
          <a:ln>
            <a:noFill/>
          </a:ln>
        </p:spPr>
      </p:pic>
      <p:sp>
        <p:nvSpPr>
          <p:cNvPr id="252" name="Google Shape;252;p30"/>
          <p:cNvSpPr/>
          <p:nvPr/>
        </p:nvSpPr>
        <p:spPr>
          <a:xfrm rot="654391">
            <a:off x="6004556" y="1281940"/>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156753" y="3251541"/>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734225" y="2508857"/>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93222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798607" y="1232922"/>
            <a:ext cx="7809268" cy="2677656"/>
          </a:xfrm>
          <a:prstGeom prst="rect">
            <a:avLst/>
          </a:prstGeom>
          <a:noFill/>
        </p:spPr>
        <p:txBody>
          <a:bodyPr wrap="square" rtlCol="0">
            <a:spAutoFit/>
          </a:bodyPr>
          <a:lstStyle/>
          <a:p>
            <a:r>
              <a:rPr lang="es-ES" dirty="0">
                <a:latin typeface="Arimo"/>
                <a:ea typeface="Arimo"/>
                <a:cs typeface="Arimo"/>
                <a:sym typeface="Arimo"/>
              </a:rPr>
              <a:t>En este proyecto he visto la oportunidad de explotar mi creatividad al máximo y poner a prueba mis conocimientos en distintos lenguajes de programación web, y diseño.</a:t>
            </a:r>
          </a:p>
          <a:p>
            <a:r>
              <a:rPr lang="es-ES" dirty="0">
                <a:latin typeface="Arimo"/>
                <a:ea typeface="Arimo"/>
                <a:cs typeface="Arimo"/>
                <a:sym typeface="Arimo"/>
              </a:rPr>
              <a:t>El proyecto me ha servido también para darme cuenta de que la programación nos permite dar rienda suelta a la imaginación, y que sabiendo donde buscar, no hay casi nada que no se pueda hacer.</a:t>
            </a:r>
          </a:p>
          <a:p>
            <a:endParaRPr lang="es-ES" dirty="0">
              <a:latin typeface="Arimo"/>
              <a:ea typeface="Arimo"/>
              <a:cs typeface="Arimo"/>
              <a:sym typeface="Arimo"/>
            </a:endParaRPr>
          </a:p>
          <a:p>
            <a:r>
              <a:rPr lang="es-ES" dirty="0">
                <a:latin typeface="Arimo"/>
                <a:ea typeface="Arimo"/>
                <a:cs typeface="Arimo"/>
                <a:sym typeface="Arimo"/>
              </a:rPr>
              <a:t>La realización de esta página, con lo que a investigación respecta, me ha ayudado a adquirir muchos conocimientos, no ya solo de programación y diseño como tal, sino también del cuidado de mascotas, que a fin de cuentas es lo que buscaba transmitir.</a:t>
            </a:r>
          </a:p>
          <a:p>
            <a:endParaRPr lang="es-ES" dirty="0">
              <a:latin typeface="Arimo"/>
              <a:ea typeface="Arimo"/>
              <a:cs typeface="Arimo"/>
              <a:sym typeface="Arimo"/>
            </a:endParaRPr>
          </a:p>
          <a:p>
            <a:r>
              <a:rPr lang="es-ES" dirty="0">
                <a:latin typeface="Arimo"/>
                <a:ea typeface="Arimo"/>
                <a:cs typeface="Arimo"/>
                <a:sym typeface="Arimo"/>
              </a:rPr>
              <a:t>La persecución de una estética más profesional, me ha llevado a investigar más a fondo el lenguaje CSS, pues ha sido con el que más problemas he encontrado.</a:t>
            </a:r>
          </a:p>
        </p:txBody>
      </p:sp>
    </p:spTree>
    <p:extLst>
      <p:ext uri="{BB962C8B-B14F-4D97-AF65-F5344CB8AC3E}">
        <p14:creationId xmlns:p14="http://schemas.microsoft.com/office/powerpoint/2010/main" val="2396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Referencias y webgrafía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251" name="Google Shape;251;p30"/>
          <p:cNvPicPr preferRelativeResize="0"/>
          <p:nvPr/>
        </p:nvPicPr>
        <p:blipFill>
          <a:blip r:embed="rId3"/>
          <a:srcRect l="17179" r="17179"/>
          <a:stretch/>
        </p:blipFill>
        <p:spPr>
          <a:xfrm>
            <a:off x="5349250" y="1229688"/>
            <a:ext cx="2659500" cy="2684100"/>
          </a:xfrm>
          <a:prstGeom prst="ellipse">
            <a:avLst/>
          </a:prstGeom>
          <a:noFill/>
          <a:ln>
            <a:noFill/>
          </a:ln>
        </p:spPr>
      </p:pic>
      <p:sp>
        <p:nvSpPr>
          <p:cNvPr id="252" name="Google Shape;252;p30"/>
          <p:cNvSpPr/>
          <p:nvPr/>
        </p:nvSpPr>
        <p:spPr>
          <a:xfrm rot="654391">
            <a:off x="5874657" y="1281939"/>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18373" y="2838287"/>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632832" y="1950550"/>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70188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a:xfrm>
            <a:off x="520885" y="705886"/>
            <a:ext cx="7704000" cy="3416400"/>
          </a:xfrm>
        </p:spPr>
        <p:txBody>
          <a:bodyPr/>
          <a:lstStyle/>
          <a:p>
            <a:pPr marL="114300" indent="0">
              <a:buNone/>
            </a:pPr>
            <a:r>
              <a:rPr lang="es-ES" sz="1800" dirty="0">
                <a:solidFill>
                  <a:srgbClr val="000000"/>
                </a:solidFill>
              </a:rPr>
              <a:t>Referencias fotográficas: </a:t>
            </a:r>
          </a:p>
          <a:p>
            <a:pPr lvl="1">
              <a:buFont typeface="Wingdings" panose="05000000000000000000" pitchFamily="2" charset="2"/>
              <a:buChar char="Ø"/>
            </a:pPr>
            <a:r>
              <a:rPr lang="es-ES" dirty="0">
                <a:solidFill>
                  <a:srgbClr val="000000"/>
                </a:solidFill>
                <a:hlinkClick r:id="rId2"/>
              </a:rPr>
              <a:t>https://unsplash.com/es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3"/>
              </a:rPr>
              <a:t>https://pixabay.com/es/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4"/>
              </a:rPr>
              <a:t>https://www.pexels.com/es-es/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5"/>
              </a:rPr>
              <a:t>https://tinypng.com/</a:t>
            </a:r>
            <a:endParaRPr lang="es-ES" dirty="0">
              <a:solidFill>
                <a:srgbClr val="000000"/>
              </a:solidFill>
            </a:endParaRPr>
          </a:p>
          <a:p>
            <a:pPr marL="114300" indent="0">
              <a:buNone/>
            </a:pPr>
            <a:r>
              <a:rPr lang="es-ES" sz="1800" dirty="0">
                <a:solidFill>
                  <a:srgbClr val="000000"/>
                </a:solidFill>
              </a:rPr>
              <a:t>Referencias estéticas: </a:t>
            </a:r>
          </a:p>
          <a:p>
            <a:pPr lvl="1">
              <a:buFont typeface="Wingdings" panose="05000000000000000000" pitchFamily="2" charset="2"/>
              <a:buChar char="Ø"/>
            </a:pPr>
            <a:r>
              <a:rPr lang="es-ES" dirty="0">
                <a:solidFill>
                  <a:srgbClr val="000000"/>
                </a:solidFill>
                <a:hlinkClick r:id="rId6"/>
              </a:rPr>
              <a:t>https://pets.travel/</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7"/>
              </a:rPr>
              <a:t>https://www.travelguau.com/home</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8"/>
              </a:rPr>
              <a:t>http://www.mascotour.com/es</a:t>
            </a:r>
            <a:endParaRPr lang="es-ES" dirty="0">
              <a:solidFill>
                <a:srgbClr val="000000"/>
              </a:solidFill>
            </a:endParaRPr>
          </a:p>
          <a:p>
            <a:pPr marL="114300" indent="0">
              <a:buNone/>
            </a:pPr>
            <a:r>
              <a:rPr lang="es-ES" sz="1800" dirty="0">
                <a:solidFill>
                  <a:srgbClr val="000000"/>
                </a:solidFill>
              </a:rPr>
              <a:t>Referencias de código:</a:t>
            </a:r>
          </a:p>
          <a:p>
            <a:pPr lvl="1">
              <a:buFont typeface="Wingdings" panose="05000000000000000000" pitchFamily="2" charset="2"/>
              <a:buChar char="Ø"/>
            </a:pPr>
            <a:r>
              <a:rPr lang="es-ES" dirty="0">
                <a:solidFill>
                  <a:srgbClr val="000000"/>
                </a:solidFill>
                <a:hlinkClick r:id="rId9"/>
              </a:rPr>
              <a:t>https://developer.mozilla.org/es/docs/Web/CSS/Reference</a:t>
            </a: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10"/>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074825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56FD6D-6344-C90B-57B9-8821FD13E9CA}"/>
              </a:ext>
            </a:extLst>
          </p:cNvPr>
          <p:cNvSpPr txBox="1"/>
          <p:nvPr/>
        </p:nvSpPr>
        <p:spPr>
          <a:xfrm>
            <a:off x="1181100" y="2299275"/>
            <a:ext cx="7612380" cy="861774"/>
          </a:xfrm>
          <a:prstGeom prst="rect">
            <a:avLst/>
          </a:prstGeom>
          <a:noFill/>
        </p:spPr>
        <p:txBody>
          <a:bodyPr wrap="square" rtlCol="0">
            <a:spAutoFit/>
          </a:bodyPr>
          <a:lstStyle/>
          <a:p>
            <a:r>
              <a:rPr lang="es-ES" sz="3200" dirty="0">
                <a:solidFill>
                  <a:schemeClr val="bg1"/>
                </a:solidFill>
                <a:latin typeface="Arimo" panose="020B0604020202020204" charset="0"/>
                <a:ea typeface="Arimo" panose="020B0604020202020204" charset="0"/>
                <a:cs typeface="Arimo" panose="020B0604020202020204" charset="0"/>
              </a:rPr>
              <a:t>Realizado por: Silvia Rubio Izquierdo</a:t>
            </a:r>
          </a:p>
          <a:p>
            <a:pPr algn="ctr"/>
            <a:r>
              <a:rPr lang="es-ES" sz="1800">
                <a:solidFill>
                  <a:schemeClr val="bg1"/>
                </a:solidFill>
                <a:latin typeface="Arimo" panose="020B0604020202020204" charset="0"/>
                <a:ea typeface="Arimo" panose="020B0604020202020204" charset="0"/>
                <a:cs typeface="Arimo" panose="020B0604020202020204" charset="0"/>
              </a:rPr>
              <a:t>https://silvia-ri.github.io/TRABAJO-FINAL/</a:t>
            </a:r>
            <a:endParaRPr lang="es-ES" sz="1800" dirty="0">
              <a:solidFill>
                <a:schemeClr val="bg1"/>
              </a:solidFill>
              <a:latin typeface="Arimo" panose="020B0604020202020204" charset="0"/>
              <a:ea typeface="Arimo" panose="020B0604020202020204" charset="0"/>
              <a:cs typeface="Arimo" panose="020B0604020202020204" charset="0"/>
            </a:endParaRPr>
          </a:p>
        </p:txBody>
      </p:sp>
      <p:sp>
        <p:nvSpPr>
          <p:cNvPr id="3" name="CuadroTexto 2">
            <a:extLst>
              <a:ext uri="{FF2B5EF4-FFF2-40B4-BE49-F238E27FC236}">
                <a16:creationId xmlns:a16="http://schemas.microsoft.com/office/drawing/2014/main" id="{E6B7B254-F736-4229-D9A9-A0D6EC7D9FCF}"/>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704C7280-3AE6-F2CF-59BC-3569306FEC44}"/>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0667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Introducción</a:t>
            </a:r>
            <a:endParaRPr dirty="0"/>
          </a:p>
        </p:txBody>
      </p:sp>
      <p:sp>
        <p:nvSpPr>
          <p:cNvPr id="250" name="Google Shape;250;p30"/>
          <p:cNvSpPr txBox="1">
            <a:spLocks noGrp="1"/>
          </p:cNvSpPr>
          <p:nvPr>
            <p:ph type="title" idx="2"/>
          </p:nvPr>
        </p:nvSpPr>
        <p:spPr>
          <a:xfrm>
            <a:off x="3437250" y="127103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51" name="Google Shape;251;p30"/>
          <p:cNvPicPr preferRelativeResize="0"/>
          <p:nvPr/>
        </p:nvPicPr>
        <p:blipFill>
          <a:blip r:embed="rId3"/>
          <a:srcRect l="16972" r="16972"/>
          <a:stretch/>
        </p:blipFill>
        <p:spPr>
          <a:xfrm>
            <a:off x="5431157" y="1287168"/>
            <a:ext cx="2659500" cy="2684100"/>
          </a:xfrm>
          <a:prstGeom prst="ellipse">
            <a:avLst/>
          </a:prstGeom>
          <a:noFill/>
          <a:ln>
            <a:noFill/>
          </a:ln>
        </p:spPr>
      </p:pic>
      <p:sp>
        <p:nvSpPr>
          <p:cNvPr id="252" name="Google Shape;252;p30"/>
          <p:cNvSpPr/>
          <p:nvPr/>
        </p:nvSpPr>
        <p:spPr>
          <a:xfrm rot="654391">
            <a:off x="5719154" y="1230606"/>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663277" y="2638840"/>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96B2DF7F-0EED-904A-1CAA-0A4A6987F17B}"/>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2"/>
          <p:cNvSpPr txBox="1">
            <a:spLocks noGrp="1"/>
          </p:cNvSpPr>
          <p:nvPr>
            <p:ph type="body" idx="1"/>
          </p:nvPr>
        </p:nvSpPr>
        <p:spPr>
          <a:xfrm>
            <a:off x="713728" y="1539921"/>
            <a:ext cx="4356408" cy="32229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s-ES" sz="1600" i="1" dirty="0">
                <a:solidFill>
                  <a:srgbClr val="000000"/>
                </a:solidFill>
                <a:latin typeface="Arimo" panose="020B0604020202020204" charset="0"/>
                <a:ea typeface="Arimo" panose="020B0604020202020204" charset="0"/>
                <a:cs typeface="Arimo" panose="020B0604020202020204" charset="0"/>
                <a:sym typeface="Arial"/>
              </a:rPr>
              <a:t>Peluditos </a:t>
            </a:r>
            <a:r>
              <a:rPr lang="es-ES" sz="1600" i="1" dirty="0" err="1">
                <a:solidFill>
                  <a:srgbClr val="000000"/>
                </a:solidFill>
                <a:latin typeface="Arimo" panose="020B0604020202020204" charset="0"/>
                <a:ea typeface="Arimo" panose="020B0604020202020204" charset="0"/>
                <a:cs typeface="Arimo" panose="020B0604020202020204" charset="0"/>
                <a:sym typeface="Arial"/>
              </a:rPr>
              <a:t>travel</a:t>
            </a:r>
            <a:r>
              <a:rPr lang="es-ES" sz="1600" i="1" dirty="0">
                <a:solidFill>
                  <a:srgbClr val="000000"/>
                </a:solidFill>
                <a:latin typeface="Arimo" panose="020B0604020202020204" charset="0"/>
                <a:ea typeface="Arimo" panose="020B0604020202020204" charset="0"/>
                <a:cs typeface="Arimo" panose="020B0604020202020204" charset="0"/>
                <a:sym typeface="Arial"/>
              </a:rPr>
              <a:t> </a:t>
            </a:r>
            <a:r>
              <a:rPr lang="es-ES" sz="1600" dirty="0">
                <a:solidFill>
                  <a:srgbClr val="000000"/>
                </a:solidFill>
                <a:latin typeface="Arimo" panose="020B0604020202020204" charset="0"/>
                <a:ea typeface="Arimo" panose="020B0604020202020204" charset="0"/>
                <a:cs typeface="Arimo" panose="020B0604020202020204" charset="0"/>
                <a:sym typeface="Arial"/>
              </a:rPr>
              <a:t>está destinada a los viajes con mascotas.</a:t>
            </a:r>
          </a:p>
          <a:p>
            <a:pPr marL="0" lvl="0" indent="0" algn="l" rtl="0">
              <a:spcBef>
                <a:spcPts val="0"/>
              </a:spcBef>
              <a:spcAft>
                <a:spcPts val="0"/>
              </a:spcAft>
              <a:buClr>
                <a:srgbClr val="273D40"/>
              </a:buClr>
              <a:buSzPts val="600"/>
              <a:buFont typeface="Arial"/>
              <a:buNone/>
            </a:pPr>
            <a:endParaRPr lang="es-ES" sz="1600" dirty="0">
              <a:solidFill>
                <a:srgbClr val="000000"/>
              </a:solidFill>
              <a:latin typeface="Arimo" panose="020B0604020202020204" charset="0"/>
              <a:ea typeface="Arimo" panose="020B0604020202020204" charset="0"/>
              <a:cs typeface="Arimo" panose="020B0604020202020204" charset="0"/>
              <a:sym typeface="Arial"/>
            </a:endParaRPr>
          </a:p>
          <a:p>
            <a:pPr marL="0" lvl="0" indent="0" algn="l" rtl="0">
              <a:spcBef>
                <a:spcPts val="0"/>
              </a:spcBef>
              <a:spcAft>
                <a:spcPts val="0"/>
              </a:spcAft>
              <a:buClr>
                <a:srgbClr val="273D40"/>
              </a:buClr>
              <a:buSzPts val="600"/>
              <a:buFont typeface="Arial"/>
              <a:buNone/>
            </a:pPr>
            <a:r>
              <a:rPr lang="es-ES" sz="1600" dirty="0">
                <a:solidFill>
                  <a:srgbClr val="000000"/>
                </a:solidFill>
                <a:latin typeface="Arimo" panose="020B0604020202020204" charset="0"/>
                <a:ea typeface="Arimo" panose="020B0604020202020204" charset="0"/>
                <a:cs typeface="Arimo" panose="020B0604020202020204" charset="0"/>
                <a:sym typeface="Arial"/>
              </a:rPr>
              <a:t>El objetivo principal es proporcionar información de calidad para los amantes de los animales. En la página se encontrará todo tipo de información para que el cliente pueda planificar las mejores vacaciones con peluditos sin tener que preocuparse de nada</a:t>
            </a:r>
          </a:p>
        </p:txBody>
      </p:sp>
      <p:pic>
        <p:nvPicPr>
          <p:cNvPr id="297" name="Google Shape;297;p32"/>
          <p:cNvPicPr preferRelativeResize="0"/>
          <p:nvPr/>
        </p:nvPicPr>
        <p:blipFill>
          <a:blip r:embed="rId3"/>
          <a:srcRect l="22145" r="22145"/>
          <a:stretch/>
        </p:blipFill>
        <p:spPr>
          <a:xfrm>
            <a:off x="5454000" y="1498849"/>
            <a:ext cx="2443500" cy="2466000"/>
          </a:xfrm>
          <a:prstGeom prst="ellipse">
            <a:avLst/>
          </a:prstGeom>
          <a:noFill/>
          <a:ln>
            <a:noFill/>
          </a:ln>
        </p:spPr>
      </p:pic>
      <p:grpSp>
        <p:nvGrpSpPr>
          <p:cNvPr id="298" name="Google Shape;298;p32"/>
          <p:cNvGrpSpPr/>
          <p:nvPr/>
        </p:nvGrpSpPr>
        <p:grpSpPr>
          <a:xfrm rot="-5400000">
            <a:off x="5330335" y="1549245"/>
            <a:ext cx="465128" cy="446480"/>
            <a:chOff x="3041125" y="1411775"/>
            <a:chExt cx="465175" cy="446525"/>
          </a:xfrm>
        </p:grpSpPr>
        <p:sp>
          <p:nvSpPr>
            <p:cNvPr id="299" name="Google Shape;299;p32"/>
            <p:cNvSpPr/>
            <p:nvPr/>
          </p:nvSpPr>
          <p:spPr>
            <a:xfrm>
              <a:off x="3212425" y="1411775"/>
              <a:ext cx="209350" cy="396350"/>
            </a:xfrm>
            <a:custGeom>
              <a:avLst/>
              <a:gdLst/>
              <a:ahLst/>
              <a:cxnLst/>
              <a:rect l="l" t="t" r="r" b="b"/>
              <a:pathLst>
                <a:path w="8374" h="15854" extrusionOk="0">
                  <a:moveTo>
                    <a:pt x="7893" y="0"/>
                  </a:moveTo>
                  <a:cubicBezTo>
                    <a:pt x="7503" y="363"/>
                    <a:pt x="7011" y="658"/>
                    <a:pt x="6739" y="1090"/>
                  </a:cubicBezTo>
                  <a:cubicBezTo>
                    <a:pt x="5934" y="2381"/>
                    <a:pt x="5128" y="3690"/>
                    <a:pt x="4465" y="5058"/>
                  </a:cubicBezTo>
                  <a:cubicBezTo>
                    <a:pt x="2979" y="8119"/>
                    <a:pt x="1545" y="11216"/>
                    <a:pt x="172" y="14331"/>
                  </a:cubicBezTo>
                  <a:cubicBezTo>
                    <a:pt x="0" y="14734"/>
                    <a:pt x="296" y="15343"/>
                    <a:pt x="380" y="15853"/>
                  </a:cubicBezTo>
                  <a:cubicBezTo>
                    <a:pt x="1019" y="15586"/>
                    <a:pt x="1238" y="15373"/>
                    <a:pt x="1374" y="15113"/>
                  </a:cubicBezTo>
                  <a:cubicBezTo>
                    <a:pt x="3476" y="11027"/>
                    <a:pt x="5595" y="6947"/>
                    <a:pt x="7650" y="2837"/>
                  </a:cubicBezTo>
                  <a:cubicBezTo>
                    <a:pt x="8041" y="2049"/>
                    <a:pt x="8142" y="1120"/>
                    <a:pt x="8374" y="262"/>
                  </a:cubicBezTo>
                  <a:cubicBezTo>
                    <a:pt x="8213" y="172"/>
                    <a:pt x="8054" y="90"/>
                    <a:pt x="7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3357200" y="1665375"/>
              <a:ext cx="149100" cy="192925"/>
            </a:xfrm>
            <a:custGeom>
              <a:avLst/>
              <a:gdLst/>
              <a:ahLst/>
              <a:cxnLst/>
              <a:rect l="l" t="t" r="r" b="b"/>
              <a:pathLst>
                <a:path w="5964" h="7717" extrusionOk="0">
                  <a:moveTo>
                    <a:pt x="5543" y="1"/>
                  </a:moveTo>
                  <a:cubicBezTo>
                    <a:pt x="5081" y="219"/>
                    <a:pt x="4459" y="315"/>
                    <a:pt x="4187" y="670"/>
                  </a:cubicBezTo>
                  <a:cubicBezTo>
                    <a:pt x="2796" y="2488"/>
                    <a:pt x="1457" y="4341"/>
                    <a:pt x="208" y="6254"/>
                  </a:cubicBezTo>
                  <a:cubicBezTo>
                    <a:pt x="0" y="6568"/>
                    <a:pt x="302" y="7219"/>
                    <a:pt x="367" y="7716"/>
                  </a:cubicBezTo>
                  <a:cubicBezTo>
                    <a:pt x="776" y="7550"/>
                    <a:pt x="1321" y="7497"/>
                    <a:pt x="1558" y="7195"/>
                  </a:cubicBezTo>
                  <a:cubicBezTo>
                    <a:pt x="2884" y="5513"/>
                    <a:pt x="4157" y="3791"/>
                    <a:pt x="5382" y="2031"/>
                  </a:cubicBezTo>
                  <a:cubicBezTo>
                    <a:pt x="5702" y="1575"/>
                    <a:pt x="5780" y="954"/>
                    <a:pt x="5964" y="408"/>
                  </a:cubicBezTo>
                  <a:cubicBezTo>
                    <a:pt x="5827" y="273"/>
                    <a:pt x="5685" y="137"/>
                    <a:pt x="5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041125" y="1484175"/>
              <a:ext cx="92250" cy="219125"/>
            </a:xfrm>
            <a:custGeom>
              <a:avLst/>
              <a:gdLst/>
              <a:ahLst/>
              <a:cxnLst/>
              <a:rect l="l" t="t" r="r" b="b"/>
              <a:pathLst>
                <a:path w="3690" h="8765" extrusionOk="0">
                  <a:moveTo>
                    <a:pt x="2878" y="1"/>
                  </a:moveTo>
                  <a:cubicBezTo>
                    <a:pt x="2535" y="509"/>
                    <a:pt x="2050" y="965"/>
                    <a:pt x="1884" y="1523"/>
                  </a:cubicBezTo>
                  <a:cubicBezTo>
                    <a:pt x="1334" y="3329"/>
                    <a:pt x="978" y="5194"/>
                    <a:pt x="391" y="6981"/>
                  </a:cubicBezTo>
                  <a:cubicBezTo>
                    <a:pt x="1" y="8172"/>
                    <a:pt x="451" y="8557"/>
                    <a:pt x="1724" y="8765"/>
                  </a:cubicBezTo>
                  <a:cubicBezTo>
                    <a:pt x="2215" y="5880"/>
                    <a:pt x="3690" y="3251"/>
                    <a:pt x="3458" y="261"/>
                  </a:cubicBezTo>
                  <a:cubicBezTo>
                    <a:pt x="3269" y="178"/>
                    <a:pt x="3075" y="89"/>
                    <a:pt x="2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2"/>
          <p:cNvSpPr/>
          <p:nvPr/>
        </p:nvSpPr>
        <p:spPr>
          <a:xfrm rot="607451">
            <a:off x="6781226" y="3594032"/>
            <a:ext cx="985902" cy="713930"/>
          </a:xfrm>
          <a:custGeom>
            <a:avLst/>
            <a:gdLst/>
            <a:ahLst/>
            <a:cxnLst/>
            <a:rect l="l" t="t" r="r" b="b"/>
            <a:pathLst>
              <a:path w="47611" h="34477" extrusionOk="0">
                <a:moveTo>
                  <a:pt x="31252" y="1992"/>
                </a:moveTo>
                <a:cubicBezTo>
                  <a:pt x="32183" y="1992"/>
                  <a:pt x="33118" y="2065"/>
                  <a:pt x="34025" y="2185"/>
                </a:cubicBezTo>
                <a:cubicBezTo>
                  <a:pt x="35482" y="2380"/>
                  <a:pt x="35886" y="3418"/>
                  <a:pt x="35145" y="4678"/>
                </a:cubicBezTo>
                <a:cubicBezTo>
                  <a:pt x="34416" y="5927"/>
                  <a:pt x="33446" y="7029"/>
                  <a:pt x="32445" y="8373"/>
                </a:cubicBezTo>
                <a:cubicBezTo>
                  <a:pt x="31220" y="6998"/>
                  <a:pt x="30104" y="5931"/>
                  <a:pt x="28697" y="5931"/>
                </a:cubicBezTo>
                <a:cubicBezTo>
                  <a:pt x="28450" y="5931"/>
                  <a:pt x="28194" y="5964"/>
                  <a:pt x="27927" y="6034"/>
                </a:cubicBezTo>
                <a:cubicBezTo>
                  <a:pt x="26464" y="6416"/>
                  <a:pt x="25153" y="7576"/>
                  <a:pt x="23642" y="7576"/>
                </a:cubicBezTo>
                <a:cubicBezTo>
                  <a:pt x="23093" y="7576"/>
                  <a:pt x="22517" y="7422"/>
                  <a:pt x="21899" y="7023"/>
                </a:cubicBezTo>
                <a:cubicBezTo>
                  <a:pt x="20975" y="7852"/>
                  <a:pt x="20069" y="8711"/>
                  <a:pt x="19110" y="9499"/>
                </a:cubicBezTo>
                <a:cubicBezTo>
                  <a:pt x="18709" y="9829"/>
                  <a:pt x="18195" y="10263"/>
                  <a:pt x="17745" y="10263"/>
                </a:cubicBezTo>
                <a:cubicBezTo>
                  <a:pt x="17736" y="10263"/>
                  <a:pt x="17727" y="10262"/>
                  <a:pt x="17717" y="10262"/>
                </a:cubicBezTo>
                <a:cubicBezTo>
                  <a:pt x="17637" y="10259"/>
                  <a:pt x="17556" y="10258"/>
                  <a:pt x="17477" y="10258"/>
                </a:cubicBezTo>
                <a:cubicBezTo>
                  <a:pt x="15257" y="10258"/>
                  <a:pt x="13563" y="11367"/>
                  <a:pt x="12637" y="13460"/>
                </a:cubicBezTo>
                <a:cubicBezTo>
                  <a:pt x="12412" y="13957"/>
                  <a:pt x="11885" y="14514"/>
                  <a:pt x="11387" y="14668"/>
                </a:cubicBezTo>
                <a:cubicBezTo>
                  <a:pt x="8723" y="15468"/>
                  <a:pt x="8036" y="16208"/>
                  <a:pt x="7645" y="18997"/>
                </a:cubicBezTo>
                <a:cubicBezTo>
                  <a:pt x="7610" y="19240"/>
                  <a:pt x="7574" y="19535"/>
                  <a:pt x="7421" y="19696"/>
                </a:cubicBezTo>
                <a:cubicBezTo>
                  <a:pt x="7209" y="19923"/>
                  <a:pt x="6721" y="20027"/>
                  <a:pt x="6135" y="20027"/>
                </a:cubicBezTo>
                <a:cubicBezTo>
                  <a:pt x="5014" y="20027"/>
                  <a:pt x="3534" y="19650"/>
                  <a:pt x="2931" y="19044"/>
                </a:cubicBezTo>
                <a:cubicBezTo>
                  <a:pt x="2032" y="18138"/>
                  <a:pt x="2428" y="17256"/>
                  <a:pt x="3068" y="16321"/>
                </a:cubicBezTo>
                <a:cubicBezTo>
                  <a:pt x="5330" y="13016"/>
                  <a:pt x="8558" y="10830"/>
                  <a:pt x="11868" y="8800"/>
                </a:cubicBezTo>
                <a:cubicBezTo>
                  <a:pt x="17037" y="5626"/>
                  <a:pt x="22598" y="3317"/>
                  <a:pt x="28578" y="2221"/>
                </a:cubicBezTo>
                <a:cubicBezTo>
                  <a:pt x="29447" y="2061"/>
                  <a:pt x="30348" y="1992"/>
                  <a:pt x="31252" y="1992"/>
                </a:cubicBezTo>
                <a:close/>
                <a:moveTo>
                  <a:pt x="37526" y="4886"/>
                </a:moveTo>
                <a:cubicBezTo>
                  <a:pt x="38704" y="6182"/>
                  <a:pt x="39859" y="7449"/>
                  <a:pt x="40996" y="8723"/>
                </a:cubicBezTo>
                <a:cubicBezTo>
                  <a:pt x="42257" y="10138"/>
                  <a:pt x="43483" y="11582"/>
                  <a:pt x="44768" y="12975"/>
                </a:cubicBezTo>
                <a:cubicBezTo>
                  <a:pt x="45348" y="13590"/>
                  <a:pt x="45408" y="14099"/>
                  <a:pt x="44993" y="14869"/>
                </a:cubicBezTo>
                <a:cubicBezTo>
                  <a:pt x="43536" y="17575"/>
                  <a:pt x="41144" y="19335"/>
                  <a:pt x="38816" y="21158"/>
                </a:cubicBezTo>
                <a:cubicBezTo>
                  <a:pt x="34156" y="24806"/>
                  <a:pt x="28933" y="27542"/>
                  <a:pt x="23445" y="29609"/>
                </a:cubicBezTo>
                <a:cubicBezTo>
                  <a:pt x="18497" y="31475"/>
                  <a:pt x="13376" y="32802"/>
                  <a:pt x="8045" y="32802"/>
                </a:cubicBezTo>
                <a:cubicBezTo>
                  <a:pt x="7302" y="32802"/>
                  <a:pt x="6555" y="32776"/>
                  <a:pt x="5804" y="32722"/>
                </a:cubicBezTo>
                <a:cubicBezTo>
                  <a:pt x="4696" y="32640"/>
                  <a:pt x="4081" y="32268"/>
                  <a:pt x="3945" y="30994"/>
                </a:cubicBezTo>
                <a:cubicBezTo>
                  <a:pt x="3601" y="27826"/>
                  <a:pt x="3079" y="24681"/>
                  <a:pt x="2617" y="21401"/>
                </a:cubicBezTo>
                <a:lnTo>
                  <a:pt x="2617" y="21401"/>
                </a:lnTo>
                <a:cubicBezTo>
                  <a:pt x="2983" y="21412"/>
                  <a:pt x="3350" y="21417"/>
                  <a:pt x="3717" y="21417"/>
                </a:cubicBezTo>
                <a:cubicBezTo>
                  <a:pt x="16716" y="21417"/>
                  <a:pt x="30229" y="14832"/>
                  <a:pt x="37526" y="4886"/>
                </a:cubicBezTo>
                <a:close/>
                <a:moveTo>
                  <a:pt x="31573" y="1"/>
                </a:moveTo>
                <a:cubicBezTo>
                  <a:pt x="30667" y="1"/>
                  <a:pt x="29760" y="83"/>
                  <a:pt x="28892" y="248"/>
                </a:cubicBezTo>
                <a:cubicBezTo>
                  <a:pt x="19714" y="1989"/>
                  <a:pt x="11494" y="5809"/>
                  <a:pt x="4412" y="11938"/>
                </a:cubicBezTo>
                <a:cubicBezTo>
                  <a:pt x="1800" y="14206"/>
                  <a:pt x="1" y="16764"/>
                  <a:pt x="753" y="20601"/>
                </a:cubicBezTo>
                <a:cubicBezTo>
                  <a:pt x="1493" y="24356"/>
                  <a:pt x="1794" y="28193"/>
                  <a:pt x="2357" y="31983"/>
                </a:cubicBezTo>
                <a:cubicBezTo>
                  <a:pt x="2541" y="33244"/>
                  <a:pt x="3245" y="34132"/>
                  <a:pt x="4661" y="34227"/>
                </a:cubicBezTo>
                <a:cubicBezTo>
                  <a:pt x="5833" y="34299"/>
                  <a:pt x="7006" y="34392"/>
                  <a:pt x="8178" y="34476"/>
                </a:cubicBezTo>
                <a:cubicBezTo>
                  <a:pt x="8178" y="34422"/>
                  <a:pt x="8178" y="34364"/>
                  <a:pt x="8184" y="34310"/>
                </a:cubicBezTo>
                <a:cubicBezTo>
                  <a:pt x="8862" y="34310"/>
                  <a:pt x="9546" y="34353"/>
                  <a:pt x="10226" y="34353"/>
                </a:cubicBezTo>
                <a:cubicBezTo>
                  <a:pt x="10621" y="34353"/>
                  <a:pt x="11015" y="34338"/>
                  <a:pt x="11406" y="34293"/>
                </a:cubicBezTo>
                <a:cubicBezTo>
                  <a:pt x="19559" y="33356"/>
                  <a:pt x="27110" y="30579"/>
                  <a:pt x="34121" y="26398"/>
                </a:cubicBezTo>
                <a:cubicBezTo>
                  <a:pt x="38958" y="23515"/>
                  <a:pt x="43648" y="20401"/>
                  <a:pt x="46840" y="15539"/>
                </a:cubicBezTo>
                <a:cubicBezTo>
                  <a:pt x="47611" y="14361"/>
                  <a:pt x="47534" y="13514"/>
                  <a:pt x="46550" y="12442"/>
                </a:cubicBezTo>
                <a:cubicBezTo>
                  <a:pt x="43311" y="8930"/>
                  <a:pt x="40237" y="5252"/>
                  <a:pt x="36963" y="1776"/>
                </a:cubicBezTo>
                <a:cubicBezTo>
                  <a:pt x="36187" y="948"/>
                  <a:pt x="34908" y="344"/>
                  <a:pt x="33777" y="166"/>
                </a:cubicBezTo>
                <a:cubicBezTo>
                  <a:pt x="33059" y="56"/>
                  <a:pt x="32316" y="1"/>
                  <a:pt x="3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2"/>
          <p:cNvGrpSpPr/>
          <p:nvPr/>
        </p:nvGrpSpPr>
        <p:grpSpPr>
          <a:xfrm rot="905318">
            <a:off x="7539073" y="1708698"/>
            <a:ext cx="462136" cy="426980"/>
            <a:chOff x="5065275" y="2284000"/>
            <a:chExt cx="810100" cy="748475"/>
          </a:xfrm>
        </p:grpSpPr>
        <p:sp>
          <p:nvSpPr>
            <p:cNvPr id="304" name="Google Shape;304;p32"/>
            <p:cNvSpPr/>
            <p:nvPr/>
          </p:nvSpPr>
          <p:spPr>
            <a:xfrm>
              <a:off x="5205350" y="2569700"/>
              <a:ext cx="538575" cy="462775"/>
            </a:xfrm>
            <a:custGeom>
              <a:avLst/>
              <a:gdLst/>
              <a:ahLst/>
              <a:cxnLst/>
              <a:rect l="l" t="t" r="r" b="b"/>
              <a:pathLst>
                <a:path w="21543" h="18511" extrusionOk="0">
                  <a:moveTo>
                    <a:pt x="10593" y="1"/>
                  </a:moveTo>
                  <a:cubicBezTo>
                    <a:pt x="9322" y="1"/>
                    <a:pt x="8120" y="327"/>
                    <a:pt x="6921" y="820"/>
                  </a:cubicBezTo>
                  <a:cubicBezTo>
                    <a:pt x="5045" y="1590"/>
                    <a:pt x="3611" y="2798"/>
                    <a:pt x="2594" y="4520"/>
                  </a:cubicBezTo>
                  <a:cubicBezTo>
                    <a:pt x="2315" y="4995"/>
                    <a:pt x="2125" y="5521"/>
                    <a:pt x="1848" y="5996"/>
                  </a:cubicBezTo>
                  <a:cubicBezTo>
                    <a:pt x="924" y="7559"/>
                    <a:pt x="520" y="9311"/>
                    <a:pt x="201" y="11047"/>
                  </a:cubicBezTo>
                  <a:cubicBezTo>
                    <a:pt x="0" y="12118"/>
                    <a:pt x="201" y="13285"/>
                    <a:pt x="337" y="14398"/>
                  </a:cubicBezTo>
                  <a:cubicBezTo>
                    <a:pt x="634" y="16858"/>
                    <a:pt x="2662" y="18130"/>
                    <a:pt x="4835" y="18130"/>
                  </a:cubicBezTo>
                  <a:cubicBezTo>
                    <a:pt x="5178" y="18130"/>
                    <a:pt x="5524" y="18098"/>
                    <a:pt x="5868" y="18035"/>
                  </a:cubicBezTo>
                  <a:cubicBezTo>
                    <a:pt x="7200" y="17792"/>
                    <a:pt x="7964" y="16855"/>
                    <a:pt x="8829" y="16009"/>
                  </a:cubicBezTo>
                  <a:cubicBezTo>
                    <a:pt x="9382" y="15467"/>
                    <a:pt x="10017" y="15148"/>
                    <a:pt x="10550" y="15148"/>
                  </a:cubicBezTo>
                  <a:cubicBezTo>
                    <a:pt x="10780" y="15148"/>
                    <a:pt x="10991" y="15207"/>
                    <a:pt x="11168" y="15334"/>
                  </a:cubicBezTo>
                  <a:cubicBezTo>
                    <a:pt x="12121" y="16015"/>
                    <a:pt x="13081" y="16701"/>
                    <a:pt x="13950" y="17483"/>
                  </a:cubicBezTo>
                  <a:cubicBezTo>
                    <a:pt x="14673" y="18137"/>
                    <a:pt x="15852" y="18511"/>
                    <a:pt x="16966" y="18511"/>
                  </a:cubicBezTo>
                  <a:cubicBezTo>
                    <a:pt x="17678" y="18511"/>
                    <a:pt x="18365" y="18358"/>
                    <a:pt x="18889" y="18027"/>
                  </a:cubicBezTo>
                  <a:cubicBezTo>
                    <a:pt x="20950" y="16737"/>
                    <a:pt x="21311" y="14652"/>
                    <a:pt x="21542" y="12479"/>
                  </a:cubicBezTo>
                  <a:cubicBezTo>
                    <a:pt x="21376" y="11348"/>
                    <a:pt x="21275" y="10218"/>
                    <a:pt x="21051" y="9109"/>
                  </a:cubicBezTo>
                  <a:cubicBezTo>
                    <a:pt x="20613" y="6961"/>
                    <a:pt x="19553" y="5059"/>
                    <a:pt x="18161" y="3443"/>
                  </a:cubicBezTo>
                  <a:cubicBezTo>
                    <a:pt x="16254" y="1229"/>
                    <a:pt x="13720" y="74"/>
                    <a:pt x="10759" y="3"/>
                  </a:cubicBezTo>
                  <a:cubicBezTo>
                    <a:pt x="10703" y="1"/>
                    <a:pt x="10648" y="1"/>
                    <a:pt x="10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5278450" y="2284000"/>
              <a:ext cx="188350" cy="225325"/>
            </a:xfrm>
            <a:custGeom>
              <a:avLst/>
              <a:gdLst/>
              <a:ahLst/>
              <a:cxnLst/>
              <a:rect l="l" t="t" r="r" b="b"/>
              <a:pathLst>
                <a:path w="7534" h="9013" extrusionOk="0">
                  <a:moveTo>
                    <a:pt x="3519" y="1"/>
                  </a:moveTo>
                  <a:cubicBezTo>
                    <a:pt x="2798" y="1"/>
                    <a:pt x="2104" y="221"/>
                    <a:pt x="1641" y="689"/>
                  </a:cubicBezTo>
                  <a:cubicBezTo>
                    <a:pt x="220" y="2122"/>
                    <a:pt x="1" y="3893"/>
                    <a:pt x="422" y="5770"/>
                  </a:cubicBezTo>
                  <a:cubicBezTo>
                    <a:pt x="611" y="6617"/>
                    <a:pt x="1119" y="7298"/>
                    <a:pt x="1701" y="7978"/>
                  </a:cubicBezTo>
                  <a:cubicBezTo>
                    <a:pt x="2307" y="8688"/>
                    <a:pt x="3260" y="9012"/>
                    <a:pt x="4162" y="9012"/>
                  </a:cubicBezTo>
                  <a:cubicBezTo>
                    <a:pt x="4766" y="9012"/>
                    <a:pt x="5347" y="8867"/>
                    <a:pt x="5787" y="8594"/>
                  </a:cubicBezTo>
                  <a:cubicBezTo>
                    <a:pt x="7047" y="7812"/>
                    <a:pt x="7462" y="6557"/>
                    <a:pt x="7432" y="5011"/>
                  </a:cubicBezTo>
                  <a:cubicBezTo>
                    <a:pt x="7533" y="3496"/>
                    <a:pt x="7071" y="2081"/>
                    <a:pt x="5880" y="902"/>
                  </a:cubicBezTo>
                  <a:cubicBezTo>
                    <a:pt x="5290" y="318"/>
                    <a:pt x="4385"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5535450" y="2320850"/>
              <a:ext cx="186275" cy="208525"/>
            </a:xfrm>
            <a:custGeom>
              <a:avLst/>
              <a:gdLst/>
              <a:ahLst/>
              <a:cxnLst/>
              <a:rect l="l" t="t" r="r" b="b"/>
              <a:pathLst>
                <a:path w="7451" h="8341" extrusionOk="0">
                  <a:moveTo>
                    <a:pt x="4010" y="1"/>
                  </a:moveTo>
                  <a:cubicBezTo>
                    <a:pt x="3900" y="1"/>
                    <a:pt x="3785" y="7"/>
                    <a:pt x="3666" y="20"/>
                  </a:cubicBezTo>
                  <a:cubicBezTo>
                    <a:pt x="1932" y="20"/>
                    <a:pt x="303" y="1317"/>
                    <a:pt x="202" y="3118"/>
                  </a:cubicBezTo>
                  <a:cubicBezTo>
                    <a:pt x="125" y="4491"/>
                    <a:pt x="0" y="5900"/>
                    <a:pt x="1001" y="7174"/>
                  </a:cubicBezTo>
                  <a:cubicBezTo>
                    <a:pt x="1553" y="7871"/>
                    <a:pt x="2585" y="8341"/>
                    <a:pt x="3529" y="8341"/>
                  </a:cubicBezTo>
                  <a:cubicBezTo>
                    <a:pt x="4044" y="8341"/>
                    <a:pt x="4532" y="8202"/>
                    <a:pt x="4903" y="7884"/>
                  </a:cubicBezTo>
                  <a:cubicBezTo>
                    <a:pt x="6680" y="6368"/>
                    <a:pt x="7450" y="3780"/>
                    <a:pt x="6330" y="1613"/>
                  </a:cubicBezTo>
                  <a:cubicBezTo>
                    <a:pt x="5850" y="689"/>
                    <a:pt x="5171"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5065275" y="2457525"/>
              <a:ext cx="181850" cy="183925"/>
            </a:xfrm>
            <a:custGeom>
              <a:avLst/>
              <a:gdLst/>
              <a:ahLst/>
              <a:cxnLst/>
              <a:rect l="l" t="t" r="r" b="b"/>
              <a:pathLst>
                <a:path w="7274" h="7357" extrusionOk="0">
                  <a:moveTo>
                    <a:pt x="3295" y="0"/>
                  </a:moveTo>
                  <a:cubicBezTo>
                    <a:pt x="2429" y="0"/>
                    <a:pt x="1441" y="438"/>
                    <a:pt x="1007" y="1073"/>
                  </a:cubicBezTo>
                  <a:cubicBezTo>
                    <a:pt x="267" y="2156"/>
                    <a:pt x="1" y="3222"/>
                    <a:pt x="635" y="4465"/>
                  </a:cubicBezTo>
                  <a:cubicBezTo>
                    <a:pt x="1387" y="5935"/>
                    <a:pt x="2234" y="7154"/>
                    <a:pt x="4092" y="7343"/>
                  </a:cubicBezTo>
                  <a:cubicBezTo>
                    <a:pt x="4180" y="7352"/>
                    <a:pt x="4266" y="7356"/>
                    <a:pt x="4352" y="7356"/>
                  </a:cubicBezTo>
                  <a:cubicBezTo>
                    <a:pt x="5873" y="7356"/>
                    <a:pt x="7183" y="6040"/>
                    <a:pt x="7273" y="4460"/>
                  </a:cubicBezTo>
                  <a:cubicBezTo>
                    <a:pt x="7036" y="3057"/>
                    <a:pt x="6888" y="1352"/>
                    <a:pt x="5082" y="522"/>
                  </a:cubicBezTo>
                  <a:cubicBezTo>
                    <a:pt x="4779" y="387"/>
                    <a:pt x="4436" y="321"/>
                    <a:pt x="4134" y="173"/>
                  </a:cubicBezTo>
                  <a:cubicBezTo>
                    <a:pt x="3889" y="55"/>
                    <a:pt x="3599"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5718150" y="2506425"/>
              <a:ext cx="157225" cy="150100"/>
            </a:xfrm>
            <a:custGeom>
              <a:avLst/>
              <a:gdLst/>
              <a:ahLst/>
              <a:cxnLst/>
              <a:rect l="l" t="t" r="r" b="b"/>
              <a:pathLst>
                <a:path w="6289" h="6004" extrusionOk="0">
                  <a:moveTo>
                    <a:pt x="3676" y="0"/>
                  </a:moveTo>
                  <a:cubicBezTo>
                    <a:pt x="2845" y="0"/>
                    <a:pt x="2108" y="253"/>
                    <a:pt x="1427" y="929"/>
                  </a:cubicBezTo>
                  <a:cubicBezTo>
                    <a:pt x="296" y="2042"/>
                    <a:pt x="0" y="3908"/>
                    <a:pt x="995" y="5157"/>
                  </a:cubicBezTo>
                  <a:cubicBezTo>
                    <a:pt x="1178" y="5382"/>
                    <a:pt x="1457" y="5542"/>
                    <a:pt x="1711" y="5696"/>
                  </a:cubicBezTo>
                  <a:cubicBezTo>
                    <a:pt x="2082" y="5914"/>
                    <a:pt x="2439" y="6004"/>
                    <a:pt x="2782" y="6004"/>
                  </a:cubicBezTo>
                  <a:cubicBezTo>
                    <a:pt x="3463" y="6004"/>
                    <a:pt x="4092" y="5650"/>
                    <a:pt x="4679" y="5239"/>
                  </a:cubicBezTo>
                  <a:cubicBezTo>
                    <a:pt x="5666" y="4547"/>
                    <a:pt x="6242" y="3564"/>
                    <a:pt x="6289" y="2528"/>
                  </a:cubicBezTo>
                  <a:cubicBezTo>
                    <a:pt x="6218" y="1195"/>
                    <a:pt x="5300" y="159"/>
                    <a:pt x="4187" y="29"/>
                  </a:cubicBezTo>
                  <a:cubicBezTo>
                    <a:pt x="4013" y="10"/>
                    <a:pt x="3842"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2"/>
          <p:cNvSpPr/>
          <p:nvPr/>
        </p:nvSpPr>
        <p:spPr>
          <a:xfrm>
            <a:off x="5586150" y="340380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F0089F55-A6E9-E513-4699-8E6A5C7B21DE}"/>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6" name="Imagen 5">
            <a:extLst>
              <a:ext uri="{FF2B5EF4-FFF2-40B4-BE49-F238E27FC236}">
                <a16:creationId xmlns:a16="http://schemas.microsoft.com/office/drawing/2014/main" id="{FB52B63A-E8E3-95B8-8843-06799D493270}"/>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Descripción del proyecto</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51" name="Google Shape;251;p30"/>
          <p:cNvPicPr preferRelativeResize="0"/>
          <p:nvPr/>
        </p:nvPicPr>
        <p:blipFill>
          <a:blip r:embed="rId3"/>
          <a:srcRect l="19967" r="19967"/>
          <a:stretch/>
        </p:blipFill>
        <p:spPr>
          <a:xfrm>
            <a:off x="5355963" y="1282919"/>
            <a:ext cx="2659500" cy="2684100"/>
          </a:xfrm>
          <a:prstGeom prst="ellipse">
            <a:avLst/>
          </a:prstGeom>
          <a:noFill/>
          <a:ln>
            <a:noFill/>
          </a:ln>
        </p:spPr>
      </p:pic>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8822B422-CD10-4E22-9D17-E35ADD22D6B3}"/>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74094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45E13AF-1F34-8368-0189-8F8F7F8BD051}"/>
              </a:ext>
            </a:extLst>
          </p:cNvPr>
          <p:cNvSpPr>
            <a:spLocks noGrp="1"/>
          </p:cNvSpPr>
          <p:nvPr>
            <p:ph type="subTitle" idx="2"/>
          </p:nvPr>
        </p:nvSpPr>
        <p:spPr>
          <a:xfrm>
            <a:off x="926830" y="1886477"/>
            <a:ext cx="3281400" cy="425700"/>
          </a:xfrm>
        </p:spPr>
        <p:txBody>
          <a:bodyPr/>
          <a:lstStyle/>
          <a:p>
            <a:r>
              <a:rPr lang="es-ES" dirty="0"/>
              <a:t>Código</a:t>
            </a:r>
          </a:p>
        </p:txBody>
      </p:sp>
      <p:sp>
        <p:nvSpPr>
          <p:cNvPr id="4" name="Subtítulo 3">
            <a:extLst>
              <a:ext uri="{FF2B5EF4-FFF2-40B4-BE49-F238E27FC236}">
                <a16:creationId xmlns:a16="http://schemas.microsoft.com/office/drawing/2014/main" id="{A0B7D7A2-64E7-5B3D-E3EF-441FCA6BA2EB}"/>
              </a:ext>
            </a:extLst>
          </p:cNvPr>
          <p:cNvSpPr>
            <a:spLocks noGrp="1"/>
          </p:cNvSpPr>
          <p:nvPr>
            <p:ph type="subTitle" idx="3"/>
          </p:nvPr>
        </p:nvSpPr>
        <p:spPr>
          <a:xfrm>
            <a:off x="1059245" y="2944152"/>
            <a:ext cx="3281400" cy="1018800"/>
          </a:xfrm>
        </p:spPr>
        <p:txBody>
          <a:bodyPr/>
          <a:lstStyle/>
          <a:p>
            <a:endParaRPr lang="es-ES" dirty="0"/>
          </a:p>
        </p:txBody>
      </p:sp>
      <p:sp>
        <p:nvSpPr>
          <p:cNvPr id="5" name="Subtítulo 4">
            <a:extLst>
              <a:ext uri="{FF2B5EF4-FFF2-40B4-BE49-F238E27FC236}">
                <a16:creationId xmlns:a16="http://schemas.microsoft.com/office/drawing/2014/main" id="{03C93330-A56F-3FF1-B170-022EE354751F}"/>
              </a:ext>
            </a:extLst>
          </p:cNvPr>
          <p:cNvSpPr>
            <a:spLocks noGrp="1"/>
          </p:cNvSpPr>
          <p:nvPr>
            <p:ph type="subTitle" idx="4"/>
          </p:nvPr>
        </p:nvSpPr>
        <p:spPr>
          <a:xfrm>
            <a:off x="4714120" y="2944152"/>
            <a:ext cx="3281400" cy="1018800"/>
          </a:xfrm>
        </p:spPr>
        <p:txBody>
          <a:bodyPr/>
          <a:lstStyle/>
          <a:p>
            <a:endParaRPr lang="es-ES" dirty="0"/>
          </a:p>
        </p:txBody>
      </p:sp>
      <p:sp>
        <p:nvSpPr>
          <p:cNvPr id="7" name="CuadroTexto 6">
            <a:extLst>
              <a:ext uri="{FF2B5EF4-FFF2-40B4-BE49-F238E27FC236}">
                <a16:creationId xmlns:a16="http://schemas.microsoft.com/office/drawing/2014/main" id="{EBB26D29-1F52-908B-38A8-F9B837E72C7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8" name="CuadroTexto 7">
            <a:extLst>
              <a:ext uri="{FF2B5EF4-FFF2-40B4-BE49-F238E27FC236}">
                <a16:creationId xmlns:a16="http://schemas.microsoft.com/office/drawing/2014/main" id="{03B38D54-2E18-E8B3-2C11-ED9D069FBDA5}"/>
              </a:ext>
            </a:extLst>
          </p:cNvPr>
          <p:cNvSpPr txBox="1"/>
          <p:nvPr/>
        </p:nvSpPr>
        <p:spPr>
          <a:xfrm>
            <a:off x="732646" y="822574"/>
            <a:ext cx="7819805" cy="1077218"/>
          </a:xfrm>
          <a:prstGeom prst="rect">
            <a:avLst/>
          </a:prstGeom>
          <a:noFill/>
        </p:spPr>
        <p:txBody>
          <a:bodyPr wrap="square" rtlCol="0">
            <a:spAutoFit/>
          </a:bodyPr>
          <a:lstStyle/>
          <a:p>
            <a:r>
              <a:rPr lang="es-ES" sz="1600" dirty="0">
                <a:latin typeface="Arimo" panose="020B0604020202020204" charset="0"/>
                <a:ea typeface="Arimo" panose="020B0604020202020204" charset="0"/>
                <a:cs typeface="Arimo" panose="020B0604020202020204" charset="0"/>
              </a:rPr>
              <a:t>El proyecto se ha realizado en HTML, CSS y JavaScript. Este consiste en una web de viajes en la que los usuarios encontrarán recomendaciones para sus viajes, actividades y los mejores destinos para viajar con sus mascotas. Además, para el diseño de imágenes he utilizado </a:t>
            </a:r>
            <a:r>
              <a:rPr lang="es-ES" sz="1600" dirty="0" err="1">
                <a:latin typeface="Arimo" panose="020B0604020202020204" charset="0"/>
                <a:ea typeface="Arimo" panose="020B0604020202020204" charset="0"/>
                <a:cs typeface="Arimo" panose="020B0604020202020204" charset="0"/>
              </a:rPr>
              <a:t>PhotoShop</a:t>
            </a:r>
            <a:r>
              <a:rPr lang="es-ES" sz="1600" dirty="0">
                <a:latin typeface="Arimo" panose="020B0604020202020204" charset="0"/>
                <a:ea typeface="Arimo" panose="020B0604020202020204" charset="0"/>
                <a:cs typeface="Arimo" panose="020B0604020202020204" charset="0"/>
              </a:rPr>
              <a:t>.</a:t>
            </a:r>
          </a:p>
        </p:txBody>
      </p:sp>
      <p:pic>
        <p:nvPicPr>
          <p:cNvPr id="11" name="Imagen 10">
            <a:extLst>
              <a:ext uri="{FF2B5EF4-FFF2-40B4-BE49-F238E27FC236}">
                <a16:creationId xmlns:a16="http://schemas.microsoft.com/office/drawing/2014/main" id="{F27A8FA3-3E16-99E6-C7AD-A7B18DBB3770}"/>
              </a:ext>
            </a:extLst>
          </p:cNvPr>
          <p:cNvPicPr>
            <a:picLocks noChangeAspect="1"/>
          </p:cNvPicPr>
          <p:nvPr/>
        </p:nvPicPr>
        <p:blipFill>
          <a:blip r:embed="rId2"/>
          <a:stretch>
            <a:fillRect/>
          </a:stretch>
        </p:blipFill>
        <p:spPr>
          <a:xfrm>
            <a:off x="681751" y="2215779"/>
            <a:ext cx="3900077" cy="1995057"/>
          </a:xfrm>
          <a:prstGeom prst="rect">
            <a:avLst/>
          </a:prstGeom>
        </p:spPr>
      </p:pic>
      <p:sp>
        <p:nvSpPr>
          <p:cNvPr id="12" name="Subtítulo 2">
            <a:extLst>
              <a:ext uri="{FF2B5EF4-FFF2-40B4-BE49-F238E27FC236}">
                <a16:creationId xmlns:a16="http://schemas.microsoft.com/office/drawing/2014/main" id="{362562AB-4112-5087-646A-36A61D0515D1}"/>
              </a:ext>
            </a:extLst>
          </p:cNvPr>
          <p:cNvSpPr txBox="1">
            <a:spLocks/>
          </p:cNvSpPr>
          <p:nvPr/>
        </p:nvSpPr>
        <p:spPr>
          <a:xfrm>
            <a:off x="4714120" y="1927746"/>
            <a:ext cx="3281400"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Poppins ExtraBold"/>
                <a:ea typeface="Poppins ExtraBold"/>
                <a:cs typeface="Poppins ExtraBold"/>
                <a:sym typeface="Poppins Extra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s-ES" dirty="0"/>
              <a:t>Respuesta</a:t>
            </a:r>
          </a:p>
        </p:txBody>
      </p:sp>
      <p:pic>
        <p:nvPicPr>
          <p:cNvPr id="14" name="Imagen 13">
            <a:extLst>
              <a:ext uri="{FF2B5EF4-FFF2-40B4-BE49-F238E27FC236}">
                <a16:creationId xmlns:a16="http://schemas.microsoft.com/office/drawing/2014/main" id="{F4F0E710-70A5-3D44-A9C4-3DD004B3C061}"/>
              </a:ext>
            </a:extLst>
          </p:cNvPr>
          <p:cNvPicPr>
            <a:picLocks noChangeAspect="1"/>
          </p:cNvPicPr>
          <p:nvPr/>
        </p:nvPicPr>
        <p:blipFill>
          <a:blip r:embed="rId3"/>
          <a:stretch>
            <a:fillRect/>
          </a:stretch>
        </p:blipFill>
        <p:spPr>
          <a:xfrm>
            <a:off x="4642549" y="2220806"/>
            <a:ext cx="4035958" cy="1985002"/>
          </a:xfrm>
          <a:prstGeom prst="rect">
            <a:avLst/>
          </a:prstGeom>
        </p:spPr>
      </p:pic>
      <p:pic>
        <p:nvPicPr>
          <p:cNvPr id="15" name="Imagen 14">
            <a:extLst>
              <a:ext uri="{FF2B5EF4-FFF2-40B4-BE49-F238E27FC236}">
                <a16:creationId xmlns:a16="http://schemas.microsoft.com/office/drawing/2014/main" id="{5F45B2E7-5616-9980-3AAF-556DC3E4A32C}"/>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54750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Colores y tipografía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51" name="Google Shape;251;p30"/>
          <p:cNvPicPr preferRelativeResize="0"/>
          <p:nvPr/>
        </p:nvPicPr>
        <p:blipFill>
          <a:blip r:embed="rId3"/>
          <a:srcRect l="8796" r="8796"/>
          <a:stretch/>
        </p:blipFill>
        <p:spPr>
          <a:xfrm>
            <a:off x="5349250" y="1229688"/>
            <a:ext cx="2659500" cy="2684100"/>
          </a:xfrm>
          <a:prstGeom prst="ellipse">
            <a:avLst/>
          </a:prstGeom>
          <a:noFill/>
          <a:ln>
            <a:noFill/>
          </a:ln>
        </p:spPr>
      </p:pic>
      <p:sp>
        <p:nvSpPr>
          <p:cNvPr id="252" name="Google Shape;252;p30"/>
          <p:cNvSpPr/>
          <p:nvPr/>
        </p:nvSpPr>
        <p:spPr>
          <a:xfrm rot="654391">
            <a:off x="5691550" y="1035721"/>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287250" y="2649685"/>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85537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3"/>
          <p:cNvSpPr txBox="1">
            <a:spLocks noGrp="1"/>
          </p:cNvSpPr>
          <p:nvPr>
            <p:ph type="subTitle" idx="1"/>
          </p:nvPr>
        </p:nvSpPr>
        <p:spPr>
          <a:xfrm>
            <a:off x="613206" y="18861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b="0" dirty="0" err="1">
                <a:solidFill>
                  <a:srgbClr val="000000"/>
                </a:solidFill>
                <a:effectLst/>
                <a:latin typeface="Consolas" panose="020B0609020204030204" pitchFamily="49" charset="0"/>
              </a:rPr>
              <a:t>rgb</a:t>
            </a:r>
            <a:r>
              <a:rPr lang="es-ES" b="0" dirty="0">
                <a:solidFill>
                  <a:srgbClr val="000000"/>
                </a:solidFill>
                <a:effectLst/>
                <a:latin typeface="Consolas" panose="020B0609020204030204" pitchFamily="49" charset="0"/>
              </a:rPr>
              <a:t>(51,102,204) (encabezados y menú)</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#000 (texto)</a:t>
            </a:r>
            <a:endParaRPr lang="es-ES" b="0" dirty="0">
              <a:solidFill>
                <a:srgbClr val="000000"/>
              </a:solidFill>
              <a:effectLst/>
              <a:latin typeface="Consolas" panose="020B0609020204030204" pitchFamily="49" charset="0"/>
            </a:endParaRPr>
          </a:p>
        </p:txBody>
      </p:sp>
      <p:sp>
        <p:nvSpPr>
          <p:cNvPr id="316" name="Google Shape;316;p33"/>
          <p:cNvSpPr txBox="1">
            <a:spLocks noGrp="1"/>
          </p:cNvSpPr>
          <p:nvPr>
            <p:ph type="subTitle" idx="2"/>
          </p:nvPr>
        </p:nvSpPr>
        <p:spPr>
          <a:xfrm>
            <a:off x="3403800" y="18267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sz="1050" b="0" dirty="0" err="1">
                <a:solidFill>
                  <a:srgbClr val="000000"/>
                </a:solidFill>
                <a:effectLst/>
                <a:latin typeface="Consolas" panose="020B0609020204030204" pitchFamily="49" charset="0"/>
              </a:rPr>
              <a:t>rgb</a:t>
            </a:r>
            <a:r>
              <a:rPr lang="es-ES" sz="1050" b="0" dirty="0">
                <a:solidFill>
                  <a:srgbClr val="000000"/>
                </a:solidFill>
                <a:effectLst/>
                <a:latin typeface="Consolas" panose="020B0609020204030204" pitchFamily="49" charset="0"/>
              </a:rPr>
              <a:t>(51,102,204) con opacidad 1</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#333</a:t>
            </a:r>
          </a:p>
          <a:p>
            <a:r>
              <a:rPr lang="es-ES" sz="1050" dirty="0">
                <a:solidFill>
                  <a:srgbClr val="000000"/>
                </a:solidFill>
                <a:latin typeface="Consolas" panose="020B0609020204030204" pitchFamily="49" charset="0"/>
              </a:rPr>
              <a:t>  </a:t>
            </a:r>
            <a:r>
              <a:rPr lang="es-ES" sz="1050" b="0" dirty="0">
                <a:solidFill>
                  <a:srgbClr val="000000"/>
                </a:solidFill>
                <a:effectLst/>
                <a:latin typeface="Consolas" panose="020B0609020204030204" pitchFamily="49" charset="0"/>
              </a:rPr>
              <a:t>(menú responsive)</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#222</a:t>
            </a:r>
          </a:p>
          <a:p>
            <a:r>
              <a:rPr lang="es-ES" sz="1050" b="0" dirty="0">
                <a:solidFill>
                  <a:srgbClr val="000000"/>
                </a:solidFill>
                <a:effectLst/>
                <a:latin typeface="Consolas" panose="020B0609020204030204" pitchFamily="49" charset="0"/>
              </a:rPr>
              <a:t>  (menú responsive)</a:t>
            </a:r>
          </a:p>
          <a:p>
            <a:r>
              <a:rPr lang="es-ES" sz="1100" b="0" dirty="0">
                <a:solidFill>
                  <a:srgbClr val="000000"/>
                </a:solidFill>
                <a:effectLst/>
                <a:latin typeface="Consolas" panose="020B0609020204030204" pitchFamily="49" charset="0"/>
              </a:rPr>
              <a:t>#3B5998</a:t>
            </a:r>
          </a:p>
          <a:p>
            <a:r>
              <a:rPr lang="es-ES" sz="1100" b="0" dirty="0">
                <a:solidFill>
                  <a:srgbClr val="000000"/>
                </a:solidFill>
                <a:effectLst/>
                <a:latin typeface="Consolas" panose="020B0609020204030204" pitchFamily="49" charset="0"/>
              </a:rPr>
              <a:t> (Facebook)</a:t>
            </a:r>
          </a:p>
          <a:p>
            <a:r>
              <a:rPr lang="es-ES" sz="1050" dirty="0">
                <a:solidFill>
                  <a:srgbClr val="000000"/>
                </a:solidFill>
                <a:latin typeface="Consolas" panose="020B0609020204030204" pitchFamily="49" charset="0"/>
              </a:rPr>
              <a:t>#4099FF</a:t>
            </a:r>
          </a:p>
          <a:p>
            <a:r>
              <a:rPr lang="es-ES" sz="1050" dirty="0">
                <a:solidFill>
                  <a:srgbClr val="000000"/>
                </a:solidFill>
                <a:latin typeface="Consolas" panose="020B0609020204030204" pitchFamily="49" charset="0"/>
              </a:rPr>
              <a:t>(Twitter)</a:t>
            </a:r>
          </a:p>
          <a:p>
            <a:r>
              <a:rPr lang="es-ES" sz="1050" dirty="0">
                <a:solidFill>
                  <a:srgbClr val="000000"/>
                </a:solidFill>
                <a:latin typeface="Consolas" panose="020B0609020204030204" pitchFamily="49" charset="0"/>
              </a:rPr>
              <a:t>#d34836</a:t>
            </a:r>
          </a:p>
          <a:p>
            <a:r>
              <a:rPr lang="es-ES" sz="1050" dirty="0">
                <a:solidFill>
                  <a:srgbClr val="000000"/>
                </a:solidFill>
                <a:latin typeface="Consolas" panose="020B0609020204030204" pitchFamily="49" charset="0"/>
              </a:rPr>
              <a:t>(Google)</a:t>
            </a:r>
          </a:p>
          <a:p>
            <a:r>
              <a:rPr lang="es-ES" sz="1050" dirty="0">
                <a:solidFill>
                  <a:srgbClr val="000000"/>
                </a:solidFill>
                <a:latin typeface="Consolas" panose="020B0609020204030204" pitchFamily="49" charset="0"/>
              </a:rPr>
              <a:t>#f39c12</a:t>
            </a:r>
          </a:p>
          <a:p>
            <a:r>
              <a:rPr lang="es-ES" sz="1050" dirty="0">
                <a:solidFill>
                  <a:srgbClr val="000000"/>
                </a:solidFill>
                <a:latin typeface="Consolas" panose="020B0609020204030204" pitchFamily="49" charset="0"/>
              </a:rPr>
              <a:t>(correo)</a:t>
            </a:r>
          </a:p>
          <a:p>
            <a:endParaRPr lang="es-ES" b="0" dirty="0">
              <a:solidFill>
                <a:srgbClr val="000000"/>
              </a:solidFill>
              <a:effectLst/>
              <a:latin typeface="Consolas" panose="020B0609020204030204" pitchFamily="49" charset="0"/>
            </a:endParaRPr>
          </a:p>
          <a:p>
            <a:endParaRPr lang="es-ES" b="0" dirty="0">
              <a:solidFill>
                <a:srgbClr val="000000"/>
              </a:solidFill>
              <a:effectLst/>
              <a:latin typeface="Consolas" panose="020B0609020204030204" pitchFamily="49" charset="0"/>
            </a:endParaRPr>
          </a:p>
        </p:txBody>
      </p:sp>
      <p:sp>
        <p:nvSpPr>
          <p:cNvPr id="317" name="Google Shape;317;p33"/>
          <p:cNvSpPr txBox="1">
            <a:spLocks noGrp="1"/>
          </p:cNvSpPr>
          <p:nvPr>
            <p:ph type="subTitle" idx="3"/>
          </p:nvPr>
        </p:nvSpPr>
        <p:spPr>
          <a:xfrm>
            <a:off x="6097750" y="1946693"/>
            <a:ext cx="2336400" cy="776400"/>
          </a:xfrm>
          <a:prstGeom prst="rect">
            <a:avLst/>
          </a:prstGeom>
        </p:spPr>
        <p:txBody>
          <a:bodyPr spcFirstLastPara="1" wrap="square" lIns="91425" tIns="91425" rIns="91425" bIns="91425" anchor="t" anchorCtr="0">
            <a:noAutofit/>
          </a:bodyPr>
          <a:lstStyle/>
          <a:p>
            <a:pPr marL="0" indent="0"/>
            <a:r>
              <a:rPr lang="es-ES" b="0" dirty="0">
                <a:solidFill>
                  <a:srgbClr val="000000"/>
                </a:solidFill>
                <a:effectLst/>
                <a:latin typeface="Consolas" panose="020B0609020204030204" pitchFamily="49" charset="0"/>
              </a:rPr>
              <a:t>"Lato", </a:t>
            </a:r>
            <a:r>
              <a:rPr lang="es-ES" b="0" i="1" dirty="0" err="1">
                <a:solidFill>
                  <a:srgbClr val="000000"/>
                </a:solidFill>
                <a:effectLst/>
                <a:latin typeface="Consolas" panose="020B0609020204030204" pitchFamily="49" charset="0"/>
              </a:rPr>
              <a:t>sans-serif</a:t>
            </a:r>
            <a:r>
              <a:rPr lang="es-ES" b="0" i="1" dirty="0">
                <a:solidFill>
                  <a:srgbClr val="000000"/>
                </a:solidFill>
                <a:effectLst/>
                <a:latin typeface="Consolas" panose="020B0609020204030204" pitchFamily="49" charset="0"/>
              </a:rPr>
              <a:t> </a:t>
            </a:r>
            <a:r>
              <a:rPr lang="es-ES" b="0" i="1" dirty="0">
                <a:solidFill>
                  <a:srgbClr val="000000"/>
                </a:solidFill>
                <a:effectLst/>
                <a:latin typeface="Arimo" panose="020B0604020202020204" charset="0"/>
                <a:ea typeface="Arimo" panose="020B0604020202020204" charset="0"/>
                <a:cs typeface="Arimo" panose="020B0604020202020204" charset="0"/>
              </a:rPr>
              <a:t>(</a:t>
            </a:r>
            <a:r>
              <a:rPr lang="es-ES" i="1" dirty="0">
                <a:solidFill>
                  <a:srgbClr val="000000"/>
                </a:solidFill>
                <a:latin typeface="Arimo" panose="020B0604020202020204" charset="0"/>
                <a:ea typeface="Arimo" panose="020B0604020202020204" charset="0"/>
                <a:cs typeface="Arimo" panose="020B0604020202020204" charset="0"/>
              </a:rPr>
              <a:t>Fuente principal de la web)</a:t>
            </a:r>
            <a:endParaRPr lang="es-ES" b="0" i="1" dirty="0">
              <a:solidFill>
                <a:srgbClr val="000000"/>
              </a:solidFill>
              <a:effectLst/>
              <a:latin typeface="Arimo" panose="020B0604020202020204" charset="0"/>
              <a:ea typeface="Arimo" panose="020B0604020202020204" charset="0"/>
              <a:cs typeface="Arimo" panose="020B0604020202020204" charset="0"/>
            </a:endParaRPr>
          </a:p>
          <a:p>
            <a:pPr marL="0" indent="0"/>
            <a:endParaRPr lang="es-ES" b="0" dirty="0">
              <a:solidFill>
                <a:srgbClr val="000000"/>
              </a:solidFill>
              <a:effectLst/>
              <a:latin typeface="Consolas" panose="020B0609020204030204" pitchFamily="49" charset="0"/>
            </a:endParaRPr>
          </a:p>
          <a:p>
            <a:pPr marL="0" lvl="0" indent="0" algn="ctr" rtl="0">
              <a:spcBef>
                <a:spcPts val="0"/>
              </a:spcBef>
              <a:spcAft>
                <a:spcPts val="0"/>
              </a:spcAft>
              <a:buNone/>
            </a:pPr>
            <a:r>
              <a:rPr lang="es-ES" b="0" i="0" dirty="0">
                <a:solidFill>
                  <a:srgbClr val="000000"/>
                </a:solidFill>
                <a:effectLst/>
                <a:latin typeface="consolas" panose="020B0609020204030204" pitchFamily="49" charset="0"/>
              </a:rPr>
              <a:t>Italic </a:t>
            </a:r>
          </a:p>
          <a:p>
            <a:pPr marL="0" lvl="0" indent="0" algn="ctr" rtl="0">
              <a:spcBef>
                <a:spcPts val="0"/>
              </a:spcBef>
              <a:spcAft>
                <a:spcPts val="0"/>
              </a:spcAft>
              <a:buNone/>
            </a:pPr>
            <a:r>
              <a:rPr lang="es-ES" i="1" dirty="0">
                <a:solidFill>
                  <a:srgbClr val="000000"/>
                </a:solidFill>
                <a:latin typeface="Arimo" panose="020B0604020202020204" charset="0"/>
                <a:ea typeface="Arimo" panose="020B0604020202020204" charset="0"/>
                <a:cs typeface="Arimo" panose="020B0604020202020204" charset="0"/>
              </a:rPr>
              <a:t>(</a:t>
            </a:r>
            <a:r>
              <a:rPr lang="es-ES" i="1" dirty="0" err="1">
                <a:solidFill>
                  <a:srgbClr val="000000"/>
                </a:solidFill>
                <a:latin typeface="Arimo" panose="020B0604020202020204" charset="0"/>
                <a:ea typeface="Arimo" panose="020B0604020202020204" charset="0"/>
                <a:cs typeface="Arimo" panose="020B0604020202020204" charset="0"/>
              </a:rPr>
              <a:t>Footer</a:t>
            </a:r>
            <a:r>
              <a:rPr lang="es-ES" i="1" dirty="0">
                <a:solidFill>
                  <a:srgbClr val="000000"/>
                </a:solidFill>
                <a:latin typeface="Arimo" panose="020B0604020202020204" charset="0"/>
                <a:ea typeface="Arimo" panose="020B0604020202020204" charset="0"/>
                <a:cs typeface="Arimo" panose="020B0604020202020204" charset="0"/>
              </a:rPr>
              <a:t>)</a:t>
            </a:r>
            <a:endParaRPr i="1" dirty="0">
              <a:solidFill>
                <a:srgbClr val="000000"/>
              </a:solidFill>
              <a:latin typeface="Arimo" panose="020B0604020202020204" charset="0"/>
              <a:ea typeface="Arimo" panose="020B0604020202020204" charset="0"/>
              <a:cs typeface="Arimo" panose="020B0604020202020204" charset="0"/>
            </a:endParaRPr>
          </a:p>
        </p:txBody>
      </p:sp>
      <p:sp>
        <p:nvSpPr>
          <p:cNvPr id="318" name="Google Shape;318;p33"/>
          <p:cNvSpPr txBox="1">
            <a:spLocks noGrp="1"/>
          </p:cNvSpPr>
          <p:nvPr>
            <p:ph type="subTitle" idx="4"/>
          </p:nvPr>
        </p:nvSpPr>
        <p:spPr>
          <a:xfrm>
            <a:off x="7098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principales</a:t>
            </a:r>
            <a:endParaRPr dirty="0"/>
          </a:p>
        </p:txBody>
      </p:sp>
      <p:sp>
        <p:nvSpPr>
          <p:cNvPr id="319" name="Google Shape;319;p33"/>
          <p:cNvSpPr txBox="1">
            <a:spLocks noGrp="1"/>
          </p:cNvSpPr>
          <p:nvPr>
            <p:ph type="subTitle" idx="5"/>
          </p:nvPr>
        </p:nvSpPr>
        <p:spPr>
          <a:xfrm>
            <a:off x="60977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Tipografías</a:t>
            </a:r>
            <a:endParaRPr dirty="0"/>
          </a:p>
        </p:txBody>
      </p:sp>
      <p:sp>
        <p:nvSpPr>
          <p:cNvPr id="320" name="Google Shape;320;p33"/>
          <p:cNvSpPr txBox="1">
            <a:spLocks noGrp="1"/>
          </p:cNvSpPr>
          <p:nvPr>
            <p:ph type="subTitle" idx="6"/>
          </p:nvPr>
        </p:nvSpPr>
        <p:spPr>
          <a:xfrm>
            <a:off x="340380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secundarios</a:t>
            </a:r>
            <a:endParaRPr dirty="0"/>
          </a:p>
        </p:txBody>
      </p:sp>
      <p:sp>
        <p:nvSpPr>
          <p:cNvPr id="2" name="CuadroTexto 1">
            <a:extLst>
              <a:ext uri="{FF2B5EF4-FFF2-40B4-BE49-F238E27FC236}">
                <a16:creationId xmlns:a16="http://schemas.microsoft.com/office/drawing/2014/main" id="{EC606543-399C-B735-A86B-59617B453C2A}"/>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10" name="Imagen 9">
            <a:extLst>
              <a:ext uri="{FF2B5EF4-FFF2-40B4-BE49-F238E27FC236}">
                <a16:creationId xmlns:a16="http://schemas.microsoft.com/office/drawing/2014/main" id="{91E56F85-42FA-63CD-509A-1C388AAA3693}"/>
              </a:ext>
            </a:extLst>
          </p:cNvPr>
          <p:cNvPicPr>
            <a:picLocks noChangeAspect="1"/>
          </p:cNvPicPr>
          <p:nvPr/>
        </p:nvPicPr>
        <p:blipFill>
          <a:blip r:embed="rId3"/>
          <a:stretch>
            <a:fillRect/>
          </a:stretch>
        </p:blipFill>
        <p:spPr>
          <a:xfrm>
            <a:off x="876031" y="1946693"/>
            <a:ext cx="350603" cy="390950"/>
          </a:xfrm>
          <a:prstGeom prst="rect">
            <a:avLst/>
          </a:prstGeom>
        </p:spPr>
      </p:pic>
      <p:pic>
        <p:nvPicPr>
          <p:cNvPr id="11" name="Imagen 10">
            <a:extLst>
              <a:ext uri="{FF2B5EF4-FFF2-40B4-BE49-F238E27FC236}">
                <a16:creationId xmlns:a16="http://schemas.microsoft.com/office/drawing/2014/main" id="{51DE46E0-91A9-2F9E-32D1-EF60A7A3DB10}"/>
              </a:ext>
            </a:extLst>
          </p:cNvPr>
          <p:cNvPicPr>
            <a:picLocks noChangeAspect="1"/>
          </p:cNvPicPr>
          <p:nvPr/>
        </p:nvPicPr>
        <p:blipFill>
          <a:blip r:embed="rId3">
            <a:alphaModFix amt="90000"/>
          </a:blip>
          <a:stretch>
            <a:fillRect/>
          </a:stretch>
        </p:blipFill>
        <p:spPr>
          <a:xfrm>
            <a:off x="3896940" y="1989291"/>
            <a:ext cx="179511" cy="200170"/>
          </a:xfrm>
          <a:prstGeom prst="rect">
            <a:avLst/>
          </a:prstGeom>
        </p:spPr>
      </p:pic>
      <p:pic>
        <p:nvPicPr>
          <p:cNvPr id="17" name="Imagen 16">
            <a:extLst>
              <a:ext uri="{FF2B5EF4-FFF2-40B4-BE49-F238E27FC236}">
                <a16:creationId xmlns:a16="http://schemas.microsoft.com/office/drawing/2014/main" id="{E115D03E-D488-07F6-3F33-700752928AA9}"/>
              </a:ext>
            </a:extLst>
          </p:cNvPr>
          <p:cNvPicPr>
            <a:picLocks noChangeAspect="1"/>
          </p:cNvPicPr>
          <p:nvPr/>
        </p:nvPicPr>
        <p:blipFill>
          <a:blip r:embed="rId4"/>
          <a:stretch>
            <a:fillRect/>
          </a:stretch>
        </p:blipFill>
        <p:spPr>
          <a:xfrm>
            <a:off x="3896939" y="2674404"/>
            <a:ext cx="179511" cy="210041"/>
          </a:xfrm>
          <a:prstGeom prst="rect">
            <a:avLst/>
          </a:prstGeom>
        </p:spPr>
      </p:pic>
      <p:pic>
        <p:nvPicPr>
          <p:cNvPr id="19" name="Imagen 18">
            <a:extLst>
              <a:ext uri="{FF2B5EF4-FFF2-40B4-BE49-F238E27FC236}">
                <a16:creationId xmlns:a16="http://schemas.microsoft.com/office/drawing/2014/main" id="{0CF94277-7A24-DC25-C550-3CE593ED83CA}"/>
              </a:ext>
            </a:extLst>
          </p:cNvPr>
          <p:cNvPicPr>
            <a:picLocks noChangeAspect="1"/>
          </p:cNvPicPr>
          <p:nvPr/>
        </p:nvPicPr>
        <p:blipFill>
          <a:blip r:embed="rId5"/>
          <a:stretch>
            <a:fillRect/>
          </a:stretch>
        </p:blipFill>
        <p:spPr>
          <a:xfrm>
            <a:off x="876031" y="2737023"/>
            <a:ext cx="354506" cy="390950"/>
          </a:xfrm>
          <a:prstGeom prst="rect">
            <a:avLst/>
          </a:prstGeom>
        </p:spPr>
      </p:pic>
      <p:pic>
        <p:nvPicPr>
          <p:cNvPr id="21" name="Imagen 20">
            <a:extLst>
              <a:ext uri="{FF2B5EF4-FFF2-40B4-BE49-F238E27FC236}">
                <a16:creationId xmlns:a16="http://schemas.microsoft.com/office/drawing/2014/main" id="{AEE0FAB8-98CC-8C4F-0F44-3E9EC8556DD7}"/>
              </a:ext>
            </a:extLst>
          </p:cNvPr>
          <p:cNvPicPr>
            <a:picLocks noChangeAspect="1"/>
          </p:cNvPicPr>
          <p:nvPr/>
        </p:nvPicPr>
        <p:blipFill>
          <a:blip r:embed="rId6"/>
          <a:stretch>
            <a:fillRect/>
          </a:stretch>
        </p:blipFill>
        <p:spPr>
          <a:xfrm>
            <a:off x="3896940" y="2344069"/>
            <a:ext cx="179511" cy="204267"/>
          </a:xfrm>
          <a:prstGeom prst="rect">
            <a:avLst/>
          </a:prstGeom>
        </p:spPr>
      </p:pic>
      <p:pic>
        <p:nvPicPr>
          <p:cNvPr id="23" name="Imagen 22">
            <a:extLst>
              <a:ext uri="{FF2B5EF4-FFF2-40B4-BE49-F238E27FC236}">
                <a16:creationId xmlns:a16="http://schemas.microsoft.com/office/drawing/2014/main" id="{8B660BBC-3726-6A16-5E3E-4F7EF19E5D8A}"/>
              </a:ext>
            </a:extLst>
          </p:cNvPr>
          <p:cNvPicPr>
            <a:picLocks noChangeAspect="1"/>
          </p:cNvPicPr>
          <p:nvPr/>
        </p:nvPicPr>
        <p:blipFill>
          <a:blip r:embed="rId7"/>
          <a:stretch>
            <a:fillRect/>
          </a:stretch>
        </p:blipFill>
        <p:spPr>
          <a:xfrm>
            <a:off x="3904373" y="3000931"/>
            <a:ext cx="189620" cy="210041"/>
          </a:xfrm>
          <a:prstGeom prst="rect">
            <a:avLst/>
          </a:prstGeom>
        </p:spPr>
      </p:pic>
      <p:pic>
        <p:nvPicPr>
          <p:cNvPr id="25" name="Imagen 24">
            <a:extLst>
              <a:ext uri="{FF2B5EF4-FFF2-40B4-BE49-F238E27FC236}">
                <a16:creationId xmlns:a16="http://schemas.microsoft.com/office/drawing/2014/main" id="{8CB02647-5577-0A70-6B5A-C8D9C9F49F53}"/>
              </a:ext>
            </a:extLst>
          </p:cNvPr>
          <p:cNvPicPr>
            <a:picLocks noChangeAspect="1"/>
          </p:cNvPicPr>
          <p:nvPr/>
        </p:nvPicPr>
        <p:blipFill>
          <a:blip r:embed="rId8"/>
          <a:stretch>
            <a:fillRect/>
          </a:stretch>
        </p:blipFill>
        <p:spPr>
          <a:xfrm>
            <a:off x="3907048" y="3307100"/>
            <a:ext cx="186945" cy="218278"/>
          </a:xfrm>
          <a:prstGeom prst="rect">
            <a:avLst/>
          </a:prstGeom>
        </p:spPr>
      </p:pic>
      <p:pic>
        <p:nvPicPr>
          <p:cNvPr id="27" name="Imagen 26">
            <a:extLst>
              <a:ext uri="{FF2B5EF4-FFF2-40B4-BE49-F238E27FC236}">
                <a16:creationId xmlns:a16="http://schemas.microsoft.com/office/drawing/2014/main" id="{9761A9AB-03EA-BBAE-9698-84D582569CBC}"/>
              </a:ext>
            </a:extLst>
          </p:cNvPr>
          <p:cNvPicPr>
            <a:picLocks noChangeAspect="1"/>
          </p:cNvPicPr>
          <p:nvPr/>
        </p:nvPicPr>
        <p:blipFill>
          <a:blip r:embed="rId9"/>
          <a:stretch>
            <a:fillRect/>
          </a:stretch>
        </p:blipFill>
        <p:spPr>
          <a:xfrm>
            <a:off x="3914482" y="3646483"/>
            <a:ext cx="186945" cy="224468"/>
          </a:xfrm>
          <a:prstGeom prst="rect">
            <a:avLst/>
          </a:prstGeom>
        </p:spPr>
      </p:pic>
      <p:pic>
        <p:nvPicPr>
          <p:cNvPr id="29" name="Imagen 28">
            <a:extLst>
              <a:ext uri="{FF2B5EF4-FFF2-40B4-BE49-F238E27FC236}">
                <a16:creationId xmlns:a16="http://schemas.microsoft.com/office/drawing/2014/main" id="{B861474F-ED44-B514-2AFB-D3C3C7C216F0}"/>
              </a:ext>
            </a:extLst>
          </p:cNvPr>
          <p:cNvPicPr>
            <a:picLocks noChangeAspect="1"/>
          </p:cNvPicPr>
          <p:nvPr/>
        </p:nvPicPr>
        <p:blipFill>
          <a:blip r:embed="rId10"/>
          <a:stretch>
            <a:fillRect/>
          </a:stretch>
        </p:blipFill>
        <p:spPr>
          <a:xfrm>
            <a:off x="3914482" y="3968720"/>
            <a:ext cx="206366" cy="224468"/>
          </a:xfrm>
          <a:prstGeom prst="rect">
            <a:avLst/>
          </a:prstGeom>
        </p:spPr>
      </p:pic>
      <p:sp>
        <p:nvSpPr>
          <p:cNvPr id="31" name="CuadroTexto 30">
            <a:extLst>
              <a:ext uri="{FF2B5EF4-FFF2-40B4-BE49-F238E27FC236}">
                <a16:creationId xmlns:a16="http://schemas.microsoft.com/office/drawing/2014/main" id="{39B1CF96-B3B5-6CE2-DFF9-8F6B79F5AD37}"/>
              </a:ext>
            </a:extLst>
          </p:cNvPr>
          <p:cNvSpPr txBox="1"/>
          <p:nvPr/>
        </p:nvSpPr>
        <p:spPr>
          <a:xfrm>
            <a:off x="1312127" y="3371489"/>
            <a:ext cx="4572000" cy="523220"/>
          </a:xfrm>
          <a:prstGeom prst="rect">
            <a:avLst/>
          </a:prstGeom>
          <a:noFill/>
        </p:spPr>
        <p:txBody>
          <a:bodyPr wrap="square">
            <a:spAutoFit/>
          </a:bodyPr>
          <a:lstStyle/>
          <a:p>
            <a:r>
              <a:rPr lang="es-ES" b="0" i="0" dirty="0">
                <a:solidFill>
                  <a:srgbClr val="000000"/>
                </a:solidFill>
                <a:effectLst/>
                <a:latin typeface="300"/>
              </a:rPr>
              <a:t>  </a:t>
            </a:r>
            <a:r>
              <a:rPr lang="es-ES" b="0" i="0" dirty="0" err="1">
                <a:solidFill>
                  <a:srgbClr val="000000"/>
                </a:solidFill>
                <a:effectLst/>
                <a:latin typeface="300"/>
              </a:rPr>
              <a:t>rgb</a:t>
            </a:r>
            <a:r>
              <a:rPr lang="es-ES" b="0" i="0" dirty="0">
                <a:solidFill>
                  <a:srgbClr val="000000"/>
                </a:solidFill>
                <a:effectLst/>
                <a:latin typeface="300"/>
              </a:rPr>
              <a:t>(255,255,255) </a:t>
            </a:r>
          </a:p>
          <a:p>
            <a:r>
              <a:rPr lang="es-ES" dirty="0">
                <a:latin typeface="300"/>
              </a:rPr>
              <a:t>  (texto </a:t>
            </a:r>
            <a:r>
              <a:rPr lang="es-ES" dirty="0" err="1">
                <a:latin typeface="300"/>
              </a:rPr>
              <a:t>footer</a:t>
            </a:r>
            <a:r>
              <a:rPr lang="es-ES" dirty="0">
                <a:latin typeface="300"/>
              </a:rPr>
              <a:t>) </a:t>
            </a:r>
            <a:endParaRPr lang="es-ES" dirty="0"/>
          </a:p>
        </p:txBody>
      </p:sp>
      <p:pic>
        <p:nvPicPr>
          <p:cNvPr id="33" name="Imagen 32">
            <a:extLst>
              <a:ext uri="{FF2B5EF4-FFF2-40B4-BE49-F238E27FC236}">
                <a16:creationId xmlns:a16="http://schemas.microsoft.com/office/drawing/2014/main" id="{5C87A6BD-6885-0C93-3DA9-0D4BB8400E2E}"/>
              </a:ext>
            </a:extLst>
          </p:cNvPr>
          <p:cNvPicPr>
            <a:picLocks noChangeAspect="1"/>
          </p:cNvPicPr>
          <p:nvPr/>
        </p:nvPicPr>
        <p:blipFill>
          <a:blip r:embed="rId11"/>
          <a:stretch>
            <a:fillRect/>
          </a:stretch>
        </p:blipFill>
        <p:spPr>
          <a:xfrm>
            <a:off x="921640" y="3520182"/>
            <a:ext cx="304994" cy="298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Imagen 33">
            <a:extLst>
              <a:ext uri="{FF2B5EF4-FFF2-40B4-BE49-F238E27FC236}">
                <a16:creationId xmlns:a16="http://schemas.microsoft.com/office/drawing/2014/main" id="{8CC8595B-741F-7F9E-68A9-1A08AE400145}"/>
              </a:ext>
            </a:extLst>
          </p:cNvPr>
          <p:cNvPicPr>
            <a:picLocks noChangeAspect="1"/>
          </p:cNvPicPr>
          <p:nvPr/>
        </p:nvPicPr>
        <p:blipFill>
          <a:blip r:embed="rId12"/>
          <a:stretch>
            <a:fillRect/>
          </a:stretch>
        </p:blipFill>
        <p:spPr>
          <a:xfrm>
            <a:off x="7055005" y="4277357"/>
            <a:ext cx="1552870" cy="3964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Mi experiencia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51" name="Google Shape;251;p30"/>
          <p:cNvPicPr preferRelativeResize="0"/>
          <p:nvPr/>
        </p:nvPicPr>
        <p:blipFill>
          <a:blip r:embed="rId3"/>
          <a:srcRect l="16972" r="16972"/>
          <a:stretch/>
        </p:blipFill>
        <p:spPr>
          <a:xfrm>
            <a:off x="5349250" y="1229688"/>
            <a:ext cx="2659500" cy="2684100"/>
          </a:xfrm>
          <a:prstGeom prst="ellipse">
            <a:avLst/>
          </a:prstGeom>
          <a:noFill/>
          <a:ln>
            <a:noFill/>
          </a:ln>
        </p:spPr>
      </p:pic>
      <p:sp>
        <p:nvSpPr>
          <p:cNvPr id="252" name="Google Shape;252;p30"/>
          <p:cNvSpPr/>
          <p:nvPr/>
        </p:nvSpPr>
        <p:spPr>
          <a:xfrm rot="654391">
            <a:off x="5868544" y="1414652"/>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567" y="2676194"/>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3511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p:txBody>
          <a:bodyPr/>
          <a:lstStyle/>
          <a:p>
            <a:pPr marL="114300" indent="0">
              <a:buNone/>
            </a:pPr>
            <a:r>
              <a:rPr lang="es-ES" dirty="0">
                <a:solidFill>
                  <a:srgbClr val="000000"/>
                </a:solidFill>
              </a:rPr>
              <a:t>El proyecto lo he realizado con el editor de código </a:t>
            </a:r>
            <a:r>
              <a:rPr lang="es-ES" i="1" dirty="0">
                <a:solidFill>
                  <a:srgbClr val="000000"/>
                </a:solidFill>
              </a:rPr>
              <a:t>Visual Studio </a:t>
            </a:r>
            <a:r>
              <a:rPr lang="es-ES" i="1" dirty="0" err="1">
                <a:solidFill>
                  <a:srgbClr val="000000"/>
                </a:solidFill>
              </a:rPr>
              <a:t>Code</a:t>
            </a:r>
            <a:r>
              <a:rPr lang="es-ES" i="1" dirty="0">
                <a:solidFill>
                  <a:srgbClr val="000000"/>
                </a:solidFill>
              </a:rPr>
              <a:t>, </a:t>
            </a:r>
            <a:r>
              <a:rPr lang="es-ES" dirty="0">
                <a:solidFill>
                  <a:srgbClr val="000000"/>
                </a:solidFill>
              </a:rPr>
              <a:t> utilizando como herramientas los lenguajes: HTML, CSS y JavaScript.</a:t>
            </a:r>
          </a:p>
          <a:p>
            <a:pPr marL="114300" indent="0">
              <a:buNone/>
            </a:pPr>
            <a:r>
              <a:rPr lang="es-ES" dirty="0">
                <a:solidFill>
                  <a:srgbClr val="000000"/>
                </a:solidFill>
              </a:rPr>
              <a:t>A modo de resumen, en aquello en lo que he encontrado mayor dificultad es:</a:t>
            </a:r>
          </a:p>
          <a:p>
            <a:pPr lvl="1">
              <a:buFont typeface="Wingdings" panose="05000000000000000000" pitchFamily="2" charset="2"/>
              <a:buChar char="Ø"/>
            </a:pPr>
            <a:r>
              <a:rPr lang="es-ES" dirty="0">
                <a:solidFill>
                  <a:srgbClr val="000000"/>
                </a:solidFill>
              </a:rPr>
              <a:t>Media </a:t>
            </a:r>
            <a:r>
              <a:rPr lang="es-ES" dirty="0" err="1">
                <a:solidFill>
                  <a:srgbClr val="000000"/>
                </a:solidFill>
              </a:rPr>
              <a:t>Query</a:t>
            </a:r>
            <a:r>
              <a:rPr lang="es-ES" dirty="0">
                <a:solidFill>
                  <a:srgbClr val="000000"/>
                </a:solidFill>
              </a:rPr>
              <a:t>.</a:t>
            </a:r>
          </a:p>
          <a:p>
            <a:pPr lvl="2">
              <a:buFont typeface="Wingdings" panose="05000000000000000000" pitchFamily="2" charset="2"/>
              <a:buChar char="Ø"/>
            </a:pPr>
            <a:r>
              <a:rPr lang="es-ES" dirty="0">
                <a:solidFill>
                  <a:srgbClr val="000000"/>
                </a:solidFill>
              </a:rPr>
              <a:t>Constantes fallos en el responsive en móvil y Tablet.</a:t>
            </a:r>
          </a:p>
          <a:p>
            <a:pPr lvl="1">
              <a:buFont typeface="Wingdings" panose="05000000000000000000" pitchFamily="2" charset="2"/>
              <a:buChar char="Ø"/>
            </a:pPr>
            <a:r>
              <a:rPr lang="es-ES" dirty="0">
                <a:solidFill>
                  <a:srgbClr val="000000"/>
                </a:solidFill>
              </a:rPr>
              <a:t>Imágenes.</a:t>
            </a:r>
          </a:p>
          <a:p>
            <a:pPr lvl="2">
              <a:buFont typeface="Wingdings" panose="05000000000000000000" pitchFamily="2" charset="2"/>
              <a:buChar char="Ø"/>
            </a:pPr>
            <a:r>
              <a:rPr lang="es-ES" dirty="0">
                <a:solidFill>
                  <a:srgbClr val="000000"/>
                </a:solidFill>
              </a:rPr>
              <a:t>Problemas en la transformación de imágenes en media </a:t>
            </a:r>
            <a:r>
              <a:rPr lang="es-ES" dirty="0" err="1">
                <a:solidFill>
                  <a:srgbClr val="000000"/>
                </a:solidFill>
              </a:rPr>
              <a:t>query</a:t>
            </a:r>
            <a:r>
              <a:rPr lang="es-ES" dirty="0">
                <a:solidFill>
                  <a:srgbClr val="000000"/>
                </a:solidFill>
              </a:rPr>
              <a:t>.</a:t>
            </a:r>
          </a:p>
          <a:p>
            <a:pPr lvl="1">
              <a:buFont typeface="Wingdings" panose="05000000000000000000" pitchFamily="2" charset="2"/>
              <a:buChar char="Ø"/>
            </a:pPr>
            <a:r>
              <a:rPr lang="es-ES" dirty="0">
                <a:solidFill>
                  <a:srgbClr val="000000"/>
                </a:solidFill>
              </a:rPr>
              <a:t>Sliders de JavaScript.</a:t>
            </a:r>
          </a:p>
          <a:p>
            <a:pPr lvl="2">
              <a:buFont typeface="Wingdings" panose="05000000000000000000" pitchFamily="2" charset="2"/>
              <a:buChar char="Ø"/>
            </a:pPr>
            <a:r>
              <a:rPr lang="es-ES" dirty="0">
                <a:solidFill>
                  <a:srgbClr val="000000"/>
                </a:solidFill>
              </a:rPr>
              <a:t>Tuve que investigar el modo de ejecutar varios Sliders en el mismo código.</a:t>
            </a:r>
          </a:p>
          <a:p>
            <a:pPr lvl="1">
              <a:buFont typeface="Wingdings" panose="05000000000000000000" pitchFamily="2" charset="2"/>
              <a:buChar char="Ø"/>
            </a:pP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61315163"/>
      </p:ext>
    </p:extLst>
  </p:cSld>
  <p:clrMapOvr>
    <a:masterClrMapping/>
  </p:clrMapOvr>
</p:sld>
</file>

<file path=ppt/theme/theme1.xml><?xml version="1.0" encoding="utf-8"?>
<a:theme xmlns:a="http://schemas.openxmlformats.org/drawingml/2006/main" name="Dogs in Politics Day Minitheme by Slidesgo">
  <a:themeElements>
    <a:clrScheme name="Simple Light">
      <a:dk1>
        <a:srgbClr val="2433ED"/>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433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798</Words>
  <Application>Microsoft Office PowerPoint</Application>
  <PresentationFormat>Presentación en pantalla (16:9)</PresentationFormat>
  <Paragraphs>102</Paragraphs>
  <Slides>18</Slides>
  <Notes>14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vt:i4>
      </vt:variant>
    </vt:vector>
  </HeadingPairs>
  <TitlesOfParts>
    <vt:vector size="28" baseType="lpstr">
      <vt:lpstr>Arimo</vt:lpstr>
      <vt:lpstr>Consolas</vt:lpstr>
      <vt:lpstr>Consolas</vt:lpstr>
      <vt:lpstr>Darker Grotesque SemiBold</vt:lpstr>
      <vt:lpstr>300</vt:lpstr>
      <vt:lpstr>Wingdings</vt:lpstr>
      <vt:lpstr>Poppins ExtraBold</vt:lpstr>
      <vt:lpstr>Arial</vt:lpstr>
      <vt:lpstr>Bebas Neue</vt:lpstr>
      <vt:lpstr>Dogs in Politics Day Minitheme by Slidesgo</vt:lpstr>
      <vt:lpstr>Proyecto Final Diseño Web con HTML, CSS y JavaScript</vt:lpstr>
      <vt:lpstr>Introducción</vt:lpstr>
      <vt:lpstr>Presentación de PowerPoint</vt:lpstr>
      <vt:lpstr>Descripción del proyecto</vt:lpstr>
      <vt:lpstr>Presentación de PowerPoint</vt:lpstr>
      <vt:lpstr>Colores y tipografía</vt:lpstr>
      <vt:lpstr>Presentación de PowerPoint</vt:lpstr>
      <vt:lpstr>Mi experiencia</vt:lpstr>
      <vt:lpstr>Presentación de PowerPoint</vt:lpstr>
      <vt:lpstr>Media Query</vt:lpstr>
      <vt:lpstr>Imágenes en Media Query</vt:lpstr>
      <vt:lpstr>Sliders JavaScript</vt:lpstr>
      <vt:lpstr>Responsive final</vt:lpstr>
      <vt:lpstr>Conclusiones</vt:lpstr>
      <vt:lpstr>Presentación de PowerPoint</vt:lpstr>
      <vt:lpstr>Referencias y webgrafía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Diseño Web con HTML, CSS y JavaScript</dc:title>
  <dc:creator>Silvia Rubio Izquierdo</dc:creator>
  <cp:lastModifiedBy>Silvia Rubio Izquierdo</cp:lastModifiedBy>
  <cp:revision>4</cp:revision>
  <dcterms:modified xsi:type="dcterms:W3CDTF">2023-04-27T17:51:29Z</dcterms:modified>
</cp:coreProperties>
</file>